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3" r:id="rId2"/>
    <p:sldId id="302" r:id="rId3"/>
    <p:sldId id="257" r:id="rId4"/>
    <p:sldId id="264" r:id="rId5"/>
    <p:sldId id="322" r:id="rId6"/>
    <p:sldId id="267" r:id="rId7"/>
    <p:sldId id="315" r:id="rId8"/>
    <p:sldId id="305" r:id="rId9"/>
    <p:sldId id="316" r:id="rId10"/>
    <p:sldId id="303" r:id="rId11"/>
    <p:sldId id="266" r:id="rId12"/>
    <p:sldId id="323" r:id="rId13"/>
    <p:sldId id="281" r:id="rId14"/>
    <p:sldId id="320" r:id="rId15"/>
    <p:sldId id="325" r:id="rId16"/>
    <p:sldId id="319" r:id="rId17"/>
    <p:sldId id="328" r:id="rId18"/>
    <p:sldId id="330" r:id="rId19"/>
    <p:sldId id="288" r:id="rId20"/>
    <p:sldId id="291" r:id="rId21"/>
    <p:sldId id="290" r:id="rId22"/>
    <p:sldId id="312" r:id="rId23"/>
    <p:sldId id="292" r:id="rId24"/>
    <p:sldId id="318" r:id="rId25"/>
    <p:sldId id="326" r:id="rId26"/>
    <p:sldId id="331" r:id="rId27"/>
    <p:sldId id="332" r:id="rId28"/>
    <p:sldId id="297" r:id="rId29"/>
    <p:sldId id="300" r:id="rId30"/>
    <p:sldId id="301" r:id="rId31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87614" autoAdjust="0"/>
  </p:normalViewPr>
  <p:slideViewPr>
    <p:cSldViewPr snapToGrid="0" snapToObjects="1"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73D6B-46F2-4ED9-B8F2-DD05F1D145BF}" type="datetimeFigureOut">
              <a:rPr lang="cs-CZ" smtClean="0"/>
              <a:t>03.04.2017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509A1-CFFA-46A1-8B18-1F665AED3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78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E0A2D-5A88-824E-8875-33B8A496E41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FA30-05E6-0549-9F8D-A71E4E04E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study,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3B2-4782-4247-B165-30C1B7A9E7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year old</a:t>
            </a:r>
            <a:r>
              <a:rPr lang="en-US" baseline="0" dirty="0" smtClean="0"/>
              <a:t> math students at a middle school in Florida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FA30-05E6-0549-9F8D-A71E4E04EA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year old</a:t>
            </a:r>
            <a:r>
              <a:rPr lang="en-US" baseline="0" dirty="0" smtClean="0"/>
              <a:t> math students at a middle school in Florida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FA30-05E6-0549-9F8D-A71E4E04EA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year old</a:t>
            </a:r>
            <a:r>
              <a:rPr lang="en-US" baseline="0" dirty="0" smtClean="0"/>
              <a:t> math students at a middle school in Florida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FA30-05E6-0549-9F8D-A71E4E04EA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year old</a:t>
            </a:r>
            <a:r>
              <a:rPr lang="en-US" baseline="0" dirty="0" smtClean="0"/>
              <a:t> math students at a middle school in Florida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FA30-05E6-0549-9F8D-A71E4E04EA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B40E-A543-E748-9284-779C42EFE4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B40E-A543-E748-9284-779C42EFE4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3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0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9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162C-2B53-5944-9683-0C076A9C51A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6A85-975B-A24D-A5FF-1A2B8F2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 r="7529"/>
          <a:stretch/>
        </p:blipFill>
        <p:spPr bwMode="auto">
          <a:xfrm>
            <a:off x="-52921" y="54429"/>
            <a:ext cx="91969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5" y="45824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Motivating Students:</a:t>
            </a:r>
            <a:br>
              <a:rPr lang="en-US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</a:br>
            <a:r>
              <a:rPr lang="en-US" i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Seven</a:t>
            </a:r>
            <a:r>
              <a:rPr lang="en-US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Research-Based Strategies</a:t>
            </a:r>
            <a:endParaRPr lang="en-US" i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0153" y="5949278"/>
            <a:ext cx="919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Sarah Leupen</a:t>
            </a:r>
          </a:p>
          <a:p>
            <a:pPr algn="ctr"/>
            <a:r>
              <a:rPr lang="en-US" sz="2600" i="1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 Neuroscience in Education Conference,  April 2017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	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204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. Expect and Reward Preparation for Class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7841"/>
          <a:stretch/>
        </p:blipFill>
        <p:spPr>
          <a:xfrm>
            <a:off x="1350144" y="1417639"/>
            <a:ext cx="7336656" cy="4779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28664"/>
            <a:ext cx="556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By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Mingrui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 Xia from data in He, et al. 2009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Plos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 One </a:t>
            </a:r>
            <a:endParaRPr lang="en-US" i="1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24739"/>
            <a:ext cx="2395527" cy="1813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ook"/>
                <a:cs typeface="Avenir Book"/>
              </a:rPr>
              <a:t>Make your class’ module louder!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122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2" y="-507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Reading Responses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797" y="3126032"/>
            <a:ext cx="3735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  <a:latin typeface="Avenir Book"/>
                <a:cs typeface="Avenir Book"/>
              </a:rPr>
              <a:t>A General </a:t>
            </a:r>
          </a:p>
          <a:p>
            <a:pPr algn="ctr"/>
            <a:r>
              <a:rPr lang="en-US" sz="3200" i="1" dirty="0" smtClean="0">
                <a:solidFill>
                  <a:srgbClr val="0000FF"/>
                </a:solidFill>
                <a:latin typeface="Avenir Book"/>
                <a:cs typeface="Avenir Book"/>
              </a:rPr>
              <a:t>Reading Response</a:t>
            </a:r>
            <a:endParaRPr lang="en-US" sz="3200" i="1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27" y="1077854"/>
            <a:ext cx="4283859" cy="56997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667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2" y="-507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Reading Responses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259" y="3126032"/>
            <a:ext cx="3735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  <a:latin typeface="Avenir Book"/>
                <a:cs typeface="Avenir Book"/>
              </a:rPr>
              <a:t>A Specific </a:t>
            </a:r>
          </a:p>
          <a:p>
            <a:pPr algn="ctr"/>
            <a:r>
              <a:rPr lang="en-US" sz="3200" i="1" dirty="0" smtClean="0">
                <a:solidFill>
                  <a:srgbClr val="0000FF"/>
                </a:solidFill>
                <a:latin typeface="Avenir Book"/>
                <a:cs typeface="Avenir Book"/>
              </a:rPr>
              <a:t>Reading Response</a:t>
            </a:r>
            <a:endParaRPr lang="en-US" sz="3200" i="1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1" y="1628975"/>
            <a:ext cx="5422900" cy="3619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49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6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. </a:t>
            </a:r>
            <a:r>
              <a:rPr lang="cs-CZ" dirty="0" smtClean="0">
                <a:solidFill>
                  <a:srgbClr val="0000FF"/>
                </a:solidFill>
                <a:latin typeface="Avenir Book"/>
                <a:cs typeface="Avenir Book"/>
              </a:rPr>
              <a:t>Pomozte jim naučit se učit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58" y="982199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660066"/>
                </a:solidFill>
                <a:latin typeface="Avenir Book"/>
                <a:cs typeface="Avenir Book"/>
              </a:rPr>
              <a:t>Co studenti vlastně </a:t>
            </a:r>
            <a:r>
              <a:rPr lang="cs-CZ" sz="3500" b="1" i="1" dirty="0" smtClean="0">
                <a:solidFill>
                  <a:srgbClr val="660066"/>
                </a:solidFill>
                <a:latin typeface="Avenir Book"/>
                <a:cs typeface="Avenir Book"/>
              </a:rPr>
              <a:t>dělají</a:t>
            </a:r>
            <a:r>
              <a:rPr lang="cs-CZ" sz="3500" b="1" dirty="0" smtClean="0">
                <a:solidFill>
                  <a:srgbClr val="660066"/>
                </a:solidFill>
                <a:latin typeface="Avenir Book"/>
                <a:cs typeface="Avenir Book"/>
              </a:rPr>
              <a:t>, když se učí na Vaše hodiny?</a:t>
            </a:r>
            <a:endParaRPr lang="en-US" sz="3500" b="1" dirty="0" smtClean="0">
              <a:solidFill>
                <a:srgbClr val="660066"/>
              </a:solidFill>
              <a:latin typeface="Avenir Book"/>
              <a:cs typeface="Avenir Book"/>
            </a:endParaRPr>
          </a:p>
          <a:p>
            <a:endParaRPr lang="en-US" sz="3500" b="1" dirty="0" smtClean="0">
              <a:solidFill>
                <a:srgbClr val="660066"/>
              </a:solidFill>
              <a:latin typeface="Avenir Book"/>
              <a:cs typeface="Avenir Book"/>
            </a:endParaRPr>
          </a:p>
          <a:p>
            <a:pPr marL="514350" indent="-514350">
              <a:buAutoNum type="alphaLcParenR"/>
            </a:pPr>
            <a:r>
              <a:rPr lang="cs-CZ" sz="3100" dirty="0" smtClean="0">
                <a:solidFill>
                  <a:srgbClr val="660066"/>
                </a:solidFill>
                <a:latin typeface="Avenir Book"/>
                <a:cs typeface="Avenir Book"/>
              </a:rPr>
              <a:t>Opakovaně čtou materiály, které od Vás dostali</a:t>
            </a:r>
            <a:endParaRPr lang="en-US" sz="3100" dirty="0" smtClean="0">
              <a:solidFill>
                <a:srgbClr val="660066"/>
              </a:solidFill>
              <a:latin typeface="Avenir Book"/>
              <a:cs typeface="Avenir Book"/>
            </a:endParaRPr>
          </a:p>
          <a:p>
            <a:pPr marL="514350" indent="-514350">
              <a:buAutoNum type="alphaLcParenR"/>
            </a:pPr>
            <a:r>
              <a:rPr lang="cs-CZ" sz="3100" dirty="0" smtClean="0">
                <a:solidFill>
                  <a:srgbClr val="660066"/>
                </a:solidFill>
                <a:latin typeface="Avenir Book"/>
                <a:cs typeface="Avenir Book"/>
              </a:rPr>
              <a:t>Dívají se na úkoly a skupinové práce, které jste na téma zadali. </a:t>
            </a:r>
          </a:p>
          <a:p>
            <a:pPr marL="514350" indent="-514350">
              <a:buAutoNum type="alphaLcParenR"/>
            </a:pPr>
            <a:r>
              <a:rPr lang="cs-CZ" sz="3100" dirty="0" smtClean="0">
                <a:solidFill>
                  <a:srgbClr val="660066"/>
                </a:solidFill>
                <a:latin typeface="Avenir Book"/>
                <a:cs typeface="Avenir Book"/>
              </a:rPr>
              <a:t>Řeší praktické problémy a odpovídají na zadané otázky</a:t>
            </a:r>
            <a:endParaRPr lang="en-US" sz="3100" dirty="0" smtClean="0">
              <a:solidFill>
                <a:srgbClr val="660066"/>
              </a:solidFill>
              <a:latin typeface="Avenir Book"/>
              <a:cs typeface="Avenir Book"/>
            </a:endParaRPr>
          </a:p>
          <a:p>
            <a:pPr marL="514350" indent="-514350">
              <a:buAutoNum type="alphaLcParenR"/>
            </a:pPr>
            <a:r>
              <a:rPr lang="cs-CZ" sz="3100" dirty="0" smtClean="0">
                <a:solidFill>
                  <a:srgbClr val="660066"/>
                </a:solidFill>
                <a:latin typeface="Avenir Book"/>
                <a:cs typeface="Avenir Book"/>
              </a:rPr>
              <a:t>Snaží se látku vysvětlit jiné osobě</a:t>
            </a:r>
            <a:endParaRPr lang="en-US" sz="3100" dirty="0" smtClean="0">
              <a:solidFill>
                <a:srgbClr val="660066"/>
              </a:solidFill>
              <a:latin typeface="Avenir Book"/>
              <a:cs typeface="Avenir Book"/>
            </a:endParaRPr>
          </a:p>
          <a:p>
            <a:pPr marL="514350" indent="-514350">
              <a:buAutoNum type="alphaLcParenR"/>
            </a:pPr>
            <a:r>
              <a:rPr lang="cs-CZ" sz="3100" dirty="0" smtClean="0">
                <a:solidFill>
                  <a:srgbClr val="660066"/>
                </a:solidFill>
                <a:latin typeface="Avenir Book"/>
                <a:cs typeface="Avenir Book"/>
              </a:rPr>
              <a:t>Sledují na internetu videa o dané látce</a:t>
            </a:r>
            <a:endParaRPr lang="en-US" sz="3100" dirty="0">
              <a:solidFill>
                <a:srgbClr val="660066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723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1299539"/>
            <a:ext cx="8799285" cy="4663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i="1" dirty="0" smtClean="0">
                <a:solidFill>
                  <a:srgbClr val="0000FF"/>
                </a:solidFill>
                <a:latin typeface="Avenir Book"/>
                <a:cs typeface="Avenir Book"/>
              </a:rPr>
              <a:t>Tell Your Students: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Avenir Book"/>
                <a:cs typeface="Avenir Book"/>
              </a:rPr>
              <a:t>Don’t study only by reading</a:t>
            </a:r>
            <a:r>
              <a:rPr lang="en-US" dirty="0" smtClean="0">
                <a:latin typeface="Avenir Book"/>
                <a:cs typeface="Avenir Book"/>
              </a:rPr>
              <a:t>, especially re-reading!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Ask questions </a:t>
            </a:r>
            <a:r>
              <a:rPr lang="en-US" dirty="0" smtClean="0">
                <a:latin typeface="Avenir Book"/>
                <a:cs typeface="Avenir Book"/>
              </a:rPr>
              <a:t>as you study, and see if you can answer them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venir Book"/>
                <a:cs typeface="Avenir Book"/>
              </a:rPr>
              <a:t>Try to 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teach someone else </a:t>
            </a:r>
            <a:r>
              <a:rPr lang="en-US" dirty="0" smtClean="0">
                <a:latin typeface="Avenir Book"/>
                <a:cs typeface="Avenir Book"/>
              </a:rPr>
              <a:t>the topic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Avenir Book"/>
                <a:cs typeface="Avenir Book"/>
              </a:rPr>
              <a:t>Avoid media and distractions </a:t>
            </a:r>
            <a:r>
              <a:rPr lang="en-US" dirty="0" smtClean="0">
                <a:latin typeface="Avenir Book"/>
                <a:cs typeface="Avenir Book"/>
              </a:rPr>
              <a:t>while studying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Space out </a:t>
            </a:r>
            <a:r>
              <a:rPr lang="en-US" dirty="0" smtClean="0">
                <a:latin typeface="Avenir Book"/>
                <a:cs typeface="Avenir Book"/>
              </a:rPr>
              <a:t>your studying over time</a:t>
            </a:r>
            <a:endParaRPr lang="en-US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046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00FF"/>
                </a:solidFill>
                <a:latin typeface="Avenir Book"/>
                <a:cs typeface="Avenir Book"/>
              </a:rPr>
              <a:t>3. Help them Learn How to Learn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8042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Avenir Book"/>
                <a:cs typeface="Avenir Book"/>
              </a:rPr>
              <a:t>Spaced Practice Improves Retention</a:t>
            </a:r>
            <a:endParaRPr lang="en-US" dirty="0">
              <a:solidFill>
                <a:srgbClr val="660066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915"/>
            <a:ext cx="9144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336"/>
            <a:ext cx="9144000" cy="179907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12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4. Interleave your lessons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3576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859"/>
          <a:stretch/>
        </p:blipFill>
        <p:spPr>
          <a:xfrm>
            <a:off x="1342571" y="2025805"/>
            <a:ext cx="6698265" cy="4832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73302"/>
            <a:ext cx="6567714" cy="129219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-2490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4. Interleave your lessons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960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859"/>
          <a:stretch/>
        </p:blipFill>
        <p:spPr>
          <a:xfrm>
            <a:off x="0" y="1905000"/>
            <a:ext cx="4375955" cy="31568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-2490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4. Interleave your lessons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5955" y="893988"/>
            <a:ext cx="4768045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Avenir Book"/>
                <a:cs typeface="Avenir Book"/>
              </a:rPr>
              <a:t>Why?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500" dirty="0" smtClean="0">
                <a:latin typeface="Avenir Book"/>
                <a:cs typeface="Avenir Book"/>
              </a:rPr>
              <a:t>With </a:t>
            </a:r>
            <a:r>
              <a:rPr lang="en-US" sz="2500" dirty="0">
                <a:solidFill>
                  <a:srgbClr val="660066"/>
                </a:solidFill>
                <a:latin typeface="Avenir Book"/>
                <a:cs typeface="Avenir Book"/>
              </a:rPr>
              <a:t>blocking</a:t>
            </a:r>
            <a:r>
              <a:rPr lang="en-US" sz="2500" dirty="0">
                <a:latin typeface="Avenir Book"/>
                <a:cs typeface="Avenir Book"/>
              </a:rPr>
              <a:t>, </a:t>
            </a:r>
            <a:r>
              <a:rPr lang="en-US" sz="2500" dirty="0" smtClean="0">
                <a:latin typeface="Avenir Book"/>
                <a:cs typeface="Avenir Book"/>
              </a:rPr>
              <a:t>you can hold a </a:t>
            </a:r>
            <a:r>
              <a:rPr lang="en-US" sz="2500" u="sng" dirty="0">
                <a:latin typeface="Avenir Book"/>
                <a:cs typeface="Avenir Book"/>
              </a:rPr>
              <a:t>single </a:t>
            </a:r>
            <a:r>
              <a:rPr lang="en-US" sz="2500" u="sng" dirty="0" smtClean="0">
                <a:latin typeface="Avenir Book"/>
                <a:cs typeface="Avenir Book"/>
              </a:rPr>
              <a:t>strategy </a:t>
            </a:r>
            <a:r>
              <a:rPr lang="en-US" sz="2500" u="sng" dirty="0">
                <a:latin typeface="Avenir Book"/>
                <a:cs typeface="Avenir Book"/>
              </a:rPr>
              <a:t>temporarily </a:t>
            </a:r>
            <a:r>
              <a:rPr lang="en-US" sz="2500" dirty="0" smtClean="0">
                <a:latin typeface="Avenir Book"/>
                <a:cs typeface="Avenir Book"/>
              </a:rPr>
              <a:t>in </a:t>
            </a:r>
            <a:r>
              <a:rPr lang="en-US" sz="2500" dirty="0">
                <a:latin typeface="Avenir Book"/>
                <a:cs typeface="Avenir Book"/>
              </a:rPr>
              <a:t>short-term </a:t>
            </a:r>
            <a:r>
              <a:rPr lang="en-US" sz="2500" dirty="0" smtClean="0">
                <a:latin typeface="Avenir Book"/>
                <a:cs typeface="Avenir Book"/>
              </a:rPr>
              <a:t>memory</a:t>
            </a:r>
            <a:endParaRPr lang="en-US" sz="2500" dirty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500" dirty="0">
                <a:latin typeface="Avenir Book"/>
                <a:cs typeface="Avenir Book"/>
              </a:rPr>
              <a:t>W</a:t>
            </a:r>
            <a:r>
              <a:rPr lang="en-US" sz="2500" dirty="0" smtClean="0">
                <a:latin typeface="Avenir Book"/>
                <a:cs typeface="Avenir Book"/>
              </a:rPr>
              <a:t>ith </a:t>
            </a:r>
            <a:r>
              <a:rPr lang="en-US" sz="2500" dirty="0" smtClean="0">
                <a:solidFill>
                  <a:srgbClr val="660066"/>
                </a:solidFill>
                <a:latin typeface="Avenir Book"/>
                <a:cs typeface="Avenir Book"/>
              </a:rPr>
              <a:t>interleaving</a:t>
            </a:r>
            <a:r>
              <a:rPr lang="en-US" sz="2500" dirty="0" smtClean="0">
                <a:latin typeface="Avenir Book"/>
                <a:cs typeface="Avenir Book"/>
              </a:rPr>
              <a:t> the </a:t>
            </a:r>
            <a:r>
              <a:rPr lang="en-US" sz="2500" u="sng" dirty="0">
                <a:latin typeface="Avenir Book"/>
                <a:cs typeface="Avenir Book"/>
              </a:rPr>
              <a:t>correct solution changes</a:t>
            </a:r>
            <a:r>
              <a:rPr lang="en-US" sz="2500" dirty="0">
                <a:latin typeface="Avenir Book"/>
                <a:cs typeface="Avenir Book"/>
              </a:rPr>
              <a:t> </a:t>
            </a:r>
            <a:r>
              <a:rPr lang="en-US" sz="2500" dirty="0" smtClean="0">
                <a:latin typeface="Avenir Book"/>
                <a:cs typeface="Avenir Book"/>
              </a:rPr>
              <a:t>with each practice attempt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500" dirty="0" smtClean="0">
                <a:latin typeface="Avenir Book"/>
                <a:cs typeface="Avenir Book"/>
              </a:rPr>
              <a:t>So the brain </a:t>
            </a:r>
            <a:r>
              <a:rPr lang="en-US" sz="2500" dirty="0">
                <a:latin typeface="Avenir Book"/>
                <a:cs typeface="Avenir Book"/>
              </a:rPr>
              <a:t>is </a:t>
            </a:r>
            <a:r>
              <a:rPr lang="en-US" sz="2500" dirty="0">
                <a:solidFill>
                  <a:srgbClr val="0000FF"/>
                </a:solidFill>
                <a:latin typeface="Avenir Book"/>
                <a:cs typeface="Avenir Book"/>
              </a:rPr>
              <a:t>continually engaged </a:t>
            </a:r>
            <a:r>
              <a:rPr lang="en-US" sz="2500" dirty="0">
                <a:latin typeface="Avenir Book"/>
                <a:cs typeface="Avenir Book"/>
              </a:rPr>
              <a:t>at retrieving different responses </a:t>
            </a:r>
            <a:endParaRPr lang="en-US" sz="2500" dirty="0" smtClean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500" dirty="0" smtClean="0">
                <a:latin typeface="Avenir Book"/>
                <a:cs typeface="Avenir Book"/>
              </a:rPr>
              <a:t>This </a:t>
            </a:r>
            <a:r>
              <a:rPr lang="en-US" sz="2500" dirty="0" smtClean="0">
                <a:solidFill>
                  <a:srgbClr val="0000FF"/>
                </a:solidFill>
                <a:latin typeface="Avenir Book"/>
                <a:cs typeface="Avenir Book"/>
              </a:rPr>
              <a:t>reinforces </a:t>
            </a:r>
            <a:r>
              <a:rPr lang="en-US" sz="2500" dirty="0">
                <a:solidFill>
                  <a:srgbClr val="0000FF"/>
                </a:solidFill>
                <a:latin typeface="Avenir Book"/>
                <a:cs typeface="Avenir Book"/>
              </a:rPr>
              <a:t>neural connections </a:t>
            </a:r>
            <a:r>
              <a:rPr lang="en-US" sz="2500" dirty="0">
                <a:latin typeface="Avenir Book"/>
                <a:cs typeface="Avenir Book"/>
              </a:rPr>
              <a:t>between different tasks and correct </a:t>
            </a:r>
            <a:r>
              <a:rPr lang="en-US" sz="2500" dirty="0" smtClean="0">
                <a:latin typeface="Avenir Book"/>
                <a:cs typeface="Avenir Book"/>
              </a:rPr>
              <a:t>responses– which is increased learning!</a:t>
            </a:r>
            <a:endParaRPr lang="en-US" sz="2500" dirty="0">
              <a:latin typeface="Avenir Book"/>
              <a:cs typeface="Avenir Book"/>
            </a:endParaRP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825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. Make Student Participation and Activity Part of Every Class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venir Book"/>
              <a:cs typeface="Avenir Book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venir Book"/>
                <a:cs typeface="Avenir Book"/>
              </a:rPr>
              <a:t>Use the </a:t>
            </a:r>
            <a:r>
              <a:rPr lang="en-US" dirty="0" smtClean="0">
                <a:solidFill>
                  <a:srgbClr val="660066"/>
                </a:solidFill>
                <a:latin typeface="Avenir Book"/>
                <a:cs typeface="Avenir Book"/>
              </a:rPr>
              <a:t>Minute Paper</a:t>
            </a:r>
          </a:p>
        </p:txBody>
      </p:sp>
    </p:spTree>
    <p:extLst>
      <p:ext uri="{BB962C8B-B14F-4D97-AF65-F5344CB8AC3E}">
        <p14:creationId xmlns:p14="http://schemas.microsoft.com/office/powerpoint/2010/main" val="29225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44" y="211694"/>
            <a:ext cx="8969036" cy="589682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cs-CZ" sz="7300" dirty="0">
                <a:solidFill>
                  <a:srgbClr val="0000FF"/>
                </a:solidFill>
                <a:latin typeface="Avenir Book"/>
                <a:ea typeface="+mj-ea"/>
                <a:cs typeface="Avenir Book"/>
              </a:rPr>
              <a:t>Co </a:t>
            </a:r>
            <a:r>
              <a:rPr lang="cs-CZ" sz="7300" dirty="0" smtClean="0">
                <a:solidFill>
                  <a:srgbClr val="0000FF"/>
                </a:solidFill>
                <a:latin typeface="Avenir Book"/>
                <a:ea typeface="+mj-ea"/>
                <a:cs typeface="Avenir Book"/>
              </a:rPr>
              <a:t>si myslíte, že by mě nejvíce </a:t>
            </a:r>
            <a:r>
              <a:rPr lang="cs-CZ" sz="7300" dirty="0">
                <a:solidFill>
                  <a:srgbClr val="0000FF"/>
                </a:solidFill>
                <a:latin typeface="Avenir Book"/>
                <a:ea typeface="+mj-ea"/>
                <a:cs typeface="Avenir Book"/>
              </a:rPr>
              <a:t>motivovalo ke studiu češtiny během mého pobytu v Plzni? Proč</a:t>
            </a:r>
            <a:r>
              <a:rPr lang="cs-CZ" sz="7300" dirty="0" smtClean="0">
                <a:solidFill>
                  <a:srgbClr val="0000FF"/>
                </a:solidFill>
                <a:latin typeface="Avenir Book"/>
                <a:ea typeface="+mj-ea"/>
                <a:cs typeface="Avenir Book"/>
              </a:rPr>
              <a:t>?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sz="7300" dirty="0">
              <a:solidFill>
                <a:srgbClr val="0000FF"/>
              </a:solidFill>
              <a:latin typeface="Avenir Book"/>
              <a:ea typeface="+mj-ea"/>
              <a:cs typeface="Avenir Book"/>
            </a:endParaRPr>
          </a:p>
          <a:p>
            <a:r>
              <a:rPr lang="cs-CZ" sz="4800" dirty="0"/>
              <a:t>a) "Je skvělé, že jste se naučila pár frází, než jste přijela! Jsem si jistý, že se naučíte další slova v průběhu pobytu. Ozvěte se, pokud byste potřebovala poradit</a:t>
            </a:r>
            <a:r>
              <a:rPr lang="cs-CZ" sz="4800" dirty="0" smtClean="0"/>
              <a:t>.“</a:t>
            </a:r>
          </a:p>
          <a:p>
            <a:endParaRPr lang="cs-CZ" sz="4800" dirty="0"/>
          </a:p>
          <a:p>
            <a:r>
              <a:rPr lang="cs-CZ" sz="4800" dirty="0"/>
              <a:t>b) </a:t>
            </a:r>
            <a:r>
              <a:rPr lang="cs-CZ" sz="4800" dirty="0" smtClean="0"/>
              <a:t>„Čeština </a:t>
            </a:r>
            <a:r>
              <a:rPr lang="cs-CZ" sz="4800" dirty="0"/>
              <a:t>je náročná, ale musíte se ji naučit, protože moc lidí v Plzni anglicky nemluví. Tady máte nějaké učebnice gramatiky</a:t>
            </a:r>
            <a:r>
              <a:rPr lang="cs-CZ" sz="4800" dirty="0" smtClean="0"/>
              <a:t>.“</a:t>
            </a:r>
          </a:p>
          <a:p>
            <a:pPr marL="0" indent="0">
              <a:buNone/>
            </a:pPr>
            <a:endParaRPr lang="cs-CZ" sz="4800" dirty="0"/>
          </a:p>
          <a:p>
            <a:r>
              <a:rPr lang="cs-CZ" sz="4800" dirty="0"/>
              <a:t>c) </a:t>
            </a:r>
            <a:r>
              <a:rPr lang="cs-CZ" sz="4800" dirty="0" smtClean="0"/>
              <a:t>„Čeština </a:t>
            </a:r>
            <a:r>
              <a:rPr lang="cs-CZ" sz="4800" dirty="0"/>
              <a:t>je náročná, ale dá se naučit. Jsou Vám k dispozici týdenní konverzační lekce a ve čtvrtek se můžete také vzájemně doučovat češtinu a angličtinu s mým manželem Petrem</a:t>
            </a:r>
            <a:r>
              <a:rPr lang="cs-CZ" sz="4800" dirty="0" smtClean="0"/>
              <a:t>.“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  <a:p>
            <a:r>
              <a:rPr lang="cs-CZ" sz="4800" dirty="0"/>
              <a:t>d) "Čeština není tak náročná - je možné se ji naučit - ale všichni chtějí stejně mluvit anglicky, </a:t>
            </a:r>
            <a:r>
              <a:rPr lang="cs-CZ" sz="4800" dirty="0" smtClean="0"/>
              <a:t>tak </a:t>
            </a:r>
            <a:r>
              <a:rPr lang="cs-CZ" sz="4800" dirty="0"/>
              <a:t>jaký má smysl učit se česky jeden rok?"</a:t>
            </a:r>
          </a:p>
          <a:p>
            <a:pPr marL="0" indent="0">
              <a:buNone/>
            </a:pP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927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25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The Minute Paper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58" y="958968"/>
            <a:ext cx="4000534" cy="544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47" y="2056011"/>
            <a:ext cx="4178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. Make Student Participation and Activity Part of Every Class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62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venir Book"/>
              <a:cs typeface="Avenir Book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venir Book"/>
                <a:cs typeface="Avenir Book"/>
              </a:rPr>
              <a:t>Minute Paper</a:t>
            </a:r>
            <a:endParaRPr lang="en-US" dirty="0">
              <a:latin typeface="Avenir Book"/>
              <a:cs typeface="Avenir Book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Ask “thinking” (conceptual) questions; </a:t>
            </a:r>
            <a:r>
              <a:rPr lang="en-US" dirty="0" smtClean="0">
                <a:solidFill>
                  <a:srgbClr val="660066"/>
                </a:solidFill>
                <a:latin typeface="Avenir Book"/>
                <a:cs typeface="Avenir Book"/>
              </a:rPr>
              <a:t>have students talk to each other first, then respond</a:t>
            </a:r>
            <a:endParaRPr lang="en-US" dirty="0">
              <a:solidFill>
                <a:srgbClr val="660066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14" y="3485620"/>
            <a:ext cx="4481286" cy="33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. Make Student Participation and Activity Part of Every Class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venir Book"/>
              <a:cs typeface="Avenir Book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venir Book"/>
                <a:cs typeface="Avenir Book"/>
              </a:rPr>
              <a:t>Minute Paper/ Muddiest Point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venir Book"/>
                <a:cs typeface="Avenir Book"/>
              </a:rPr>
              <a:t>Ask “</a:t>
            </a:r>
            <a:r>
              <a:rPr lang="en-US" dirty="0" err="1" smtClean="0">
                <a:latin typeface="Avenir Book"/>
                <a:cs typeface="Avenir Book"/>
              </a:rPr>
              <a:t>thinking”questions</a:t>
            </a:r>
            <a:endParaRPr lang="en-US" dirty="0" smtClean="0">
              <a:latin typeface="Avenir Book"/>
              <a:cs typeface="Avenir Book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660066"/>
                </a:solidFill>
                <a:latin typeface="Avenir Book"/>
                <a:cs typeface="Avenir Book"/>
              </a:rPr>
              <a:t>Call on individuals</a:t>
            </a:r>
            <a:endParaRPr lang="en-US" dirty="0">
              <a:solidFill>
                <a:srgbClr val="660066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116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6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. Assess Student Understanding More Frequently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0532"/>
          <a:stretch/>
        </p:blipFill>
        <p:spPr>
          <a:xfrm>
            <a:off x="163835" y="1568081"/>
            <a:ext cx="6896100" cy="1695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306"/>
          <a:stretch/>
        </p:blipFill>
        <p:spPr>
          <a:xfrm>
            <a:off x="3791919" y="2506710"/>
            <a:ext cx="5428959" cy="42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-83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7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. Connect your content to the “Real World”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606"/>
            <a:ext cx="9144000" cy="2166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2979"/>
            <a:ext cx="7721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30" y="3924890"/>
            <a:ext cx="8962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660066"/>
                </a:solidFill>
                <a:latin typeface="Avenir Book"/>
                <a:cs typeface="Avenir Book"/>
              </a:rPr>
              <a:t>High school science students were asked to either write about the “</a:t>
            </a:r>
            <a:r>
              <a:rPr lang="en-US" sz="2800" u="sng" dirty="0" smtClean="0">
                <a:solidFill>
                  <a:srgbClr val="660066"/>
                </a:solidFill>
                <a:latin typeface="Avenir Book"/>
                <a:cs typeface="Avenir Book"/>
              </a:rPr>
              <a:t>relevance of the class material </a:t>
            </a:r>
            <a:r>
              <a:rPr lang="en-US" sz="2800" dirty="0" smtClean="0">
                <a:solidFill>
                  <a:srgbClr val="660066"/>
                </a:solidFill>
                <a:latin typeface="Avenir Book"/>
                <a:cs typeface="Avenir Book"/>
              </a:rPr>
              <a:t>in their own lives” or to write a </a:t>
            </a:r>
            <a:r>
              <a:rPr lang="en-US" sz="2800" u="sng" dirty="0" smtClean="0">
                <a:solidFill>
                  <a:srgbClr val="660066"/>
                </a:solidFill>
                <a:latin typeface="Avenir Book"/>
                <a:cs typeface="Avenir Book"/>
              </a:rPr>
              <a:t>summary</a:t>
            </a:r>
            <a:r>
              <a:rPr lang="en-US" sz="2800" dirty="0" smtClean="0">
                <a:solidFill>
                  <a:srgbClr val="660066"/>
                </a:solidFill>
                <a:latin typeface="Avenir Book"/>
                <a:cs typeface="Avenir Book"/>
              </a:rPr>
              <a:t> of the material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660066"/>
                </a:solidFill>
                <a:latin typeface="Avenir Book"/>
                <a:cs typeface="Avenir Book"/>
              </a:rPr>
              <a:t>Teachers </a:t>
            </a:r>
            <a:r>
              <a:rPr lang="en-US" sz="2800" b="1" dirty="0" smtClean="0">
                <a:solidFill>
                  <a:srgbClr val="0000FF"/>
                </a:solidFill>
                <a:latin typeface="Avenir Book"/>
                <a:cs typeface="Avenir Book"/>
              </a:rPr>
              <a:t>did not know </a:t>
            </a:r>
            <a:r>
              <a:rPr lang="en-US" sz="2800" dirty="0" smtClean="0">
                <a:solidFill>
                  <a:srgbClr val="660066"/>
                </a:solidFill>
                <a:latin typeface="Avenir Book"/>
                <a:cs typeface="Avenir Book"/>
              </a:rPr>
              <a:t>which group students were in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660066"/>
                </a:solidFill>
                <a:latin typeface="Avenir Book"/>
                <a:cs typeface="Avenir Book"/>
              </a:rPr>
              <a:t>At the end of the year, </a:t>
            </a:r>
            <a:r>
              <a:rPr lang="en-US" sz="2800" i="1" dirty="0" smtClean="0">
                <a:solidFill>
                  <a:srgbClr val="660066"/>
                </a:solidFill>
                <a:latin typeface="Avenir Book"/>
                <a:cs typeface="Avenir Book"/>
              </a:rPr>
              <a:t>interest in science </a:t>
            </a:r>
            <a:r>
              <a:rPr lang="en-US" sz="2800" dirty="0" smtClean="0">
                <a:solidFill>
                  <a:srgbClr val="660066"/>
                </a:solidFill>
                <a:latin typeface="Avenir Book"/>
                <a:cs typeface="Avenir Book"/>
              </a:rPr>
              <a:t>and </a:t>
            </a:r>
            <a:r>
              <a:rPr lang="en-US" sz="2800" i="1" dirty="0" smtClean="0">
                <a:solidFill>
                  <a:srgbClr val="660066"/>
                </a:solidFill>
                <a:latin typeface="Avenir Book"/>
                <a:cs typeface="Avenir Book"/>
              </a:rPr>
              <a:t>grades</a:t>
            </a:r>
            <a:r>
              <a:rPr lang="en-US" sz="2800" dirty="0" smtClean="0">
                <a:solidFill>
                  <a:srgbClr val="660066"/>
                </a:solidFill>
                <a:latin typeface="Avenir Book"/>
                <a:cs typeface="Avenir Book"/>
              </a:rPr>
              <a:t> were measured</a:t>
            </a:r>
            <a:endParaRPr lang="en-US" sz="2800" dirty="0">
              <a:solidFill>
                <a:srgbClr val="660066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9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492"/>
          <a:stretch/>
        </p:blipFill>
        <p:spPr>
          <a:xfrm>
            <a:off x="457200" y="3250415"/>
            <a:ext cx="3643086" cy="341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247" y="2602716"/>
            <a:ext cx="4648200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3468"/>
          <a:stretch/>
        </p:blipFill>
        <p:spPr>
          <a:xfrm>
            <a:off x="4322347" y="3250416"/>
            <a:ext cx="3760604" cy="3419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559"/>
            <a:ext cx="9144000" cy="216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6008"/>
            <a:ext cx="7721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188" y="76200"/>
            <a:ext cx="8663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What are the most common dietary sources of vitamin K?</a:t>
            </a:r>
          </a:p>
          <a:p>
            <a:r>
              <a:rPr lang="en-US" sz="3200" dirty="0" smtClean="0">
                <a:latin typeface="Avenir Book"/>
                <a:cs typeface="Avenir Book"/>
              </a:rPr>
              <a:t> </a:t>
            </a:r>
          </a:p>
          <a:p>
            <a:pPr marL="514350" indent="-514350"/>
            <a:endParaRPr lang="en-US" sz="3200" dirty="0" smtClean="0">
              <a:latin typeface="Avenir Book"/>
              <a:cs typeface="Avenir Book"/>
            </a:endParaRPr>
          </a:p>
          <a:p>
            <a:endParaRPr lang="en-US" sz="3200" dirty="0" smtClean="0">
              <a:latin typeface="Avenir Book"/>
              <a:cs typeface="Avenir Book"/>
            </a:endParaRPr>
          </a:p>
          <a:p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88" y="1745081"/>
            <a:ext cx="84601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3200" dirty="0" smtClean="0">
              <a:latin typeface="Avenir Book"/>
              <a:cs typeface="Avenir Book"/>
            </a:endParaRPr>
          </a:p>
          <a:p>
            <a:pPr marL="342900" indent="-342900">
              <a:buAutoNum type="alphaLcParenR"/>
            </a:pPr>
            <a:r>
              <a:rPr lang="en-US" sz="3200" dirty="0" smtClean="0">
                <a:latin typeface="Avenir Book"/>
                <a:cs typeface="Avenir Book"/>
              </a:rPr>
              <a:t> Nuts, seeds and whole grains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Avenir Book"/>
                <a:cs typeface="Avenir Book"/>
              </a:rPr>
              <a:t> Dairy products including milk and cheese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Avenir Book"/>
                <a:cs typeface="Avenir Book"/>
              </a:rPr>
              <a:t> Leafy greens such as spinach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Avenir Book"/>
                <a:cs typeface="Avenir Book"/>
              </a:rPr>
              <a:t> Meats, especially pork, and kidney beans</a:t>
            </a:r>
            <a:endParaRPr lang="en-US" sz="3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696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188" y="76200"/>
            <a:ext cx="86630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Your sister eats only fast food and processed carbohydrates. </a:t>
            </a:r>
            <a:r>
              <a:rPr lang="en-US" sz="3200" dirty="0" smtClean="0">
                <a:solidFill>
                  <a:srgbClr val="0000FF"/>
                </a:solidFill>
                <a:latin typeface="Avenir Book"/>
                <a:cs typeface="Avenir Book"/>
              </a:rPr>
              <a:t>Which fat soluble vitamin is she most likely to be deficient in?</a:t>
            </a:r>
          </a:p>
          <a:p>
            <a:r>
              <a:rPr lang="en-US" sz="3200" dirty="0" smtClean="0">
                <a:latin typeface="Avenir Book"/>
                <a:cs typeface="Avenir Book"/>
              </a:rPr>
              <a:t> </a:t>
            </a:r>
          </a:p>
          <a:p>
            <a:pPr marL="514350" indent="-514350"/>
            <a:endParaRPr lang="en-US" sz="3200" dirty="0" smtClean="0">
              <a:latin typeface="Avenir Book"/>
              <a:cs typeface="Avenir Book"/>
            </a:endParaRPr>
          </a:p>
          <a:p>
            <a:endParaRPr lang="en-US" sz="3200" dirty="0" smtClean="0">
              <a:latin typeface="Avenir Book"/>
              <a:cs typeface="Avenir Book"/>
            </a:endParaRPr>
          </a:p>
          <a:p>
            <a:endParaRPr lang="en-US" sz="3200" dirty="0"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76" y="1808783"/>
            <a:ext cx="6732289" cy="5049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825" y="2707690"/>
            <a:ext cx="9412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>
                <a:latin typeface="Avenir Book"/>
                <a:cs typeface="Avenir Book"/>
              </a:rPr>
              <a:t> A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Avenir Book"/>
                <a:cs typeface="Avenir Book"/>
              </a:rPr>
              <a:t> D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Avenir Book"/>
                <a:cs typeface="Avenir Book"/>
              </a:rPr>
              <a:t> E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Avenir Book"/>
                <a:cs typeface="Avenir Book"/>
              </a:rPr>
              <a:t> K</a:t>
            </a:r>
            <a:endParaRPr lang="en-US" sz="3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48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7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Avenir Book"/>
                <a:cs typeface="Avenir Book"/>
              </a:rPr>
              <a:t>Messages to Students:</a:t>
            </a:r>
            <a:endParaRPr lang="en-US" dirty="0">
              <a:solidFill>
                <a:srgbClr val="660066"/>
              </a:solidFill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398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Avenir Book"/>
                <a:cs typeface="Avenir Book"/>
              </a:rPr>
              <a:t>This is a difficult topic. You will need to work hard to understand it. 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Avenir Book"/>
                <a:cs typeface="Avenir Book"/>
              </a:rPr>
              <a:t>I want you to understand this topic. I think you can understand this topic</a:t>
            </a:r>
            <a:r>
              <a:rPr lang="en-US" sz="2800" dirty="0" smtClean="0">
                <a:latin typeface="Avenir Book"/>
                <a:cs typeface="Avenir Book"/>
              </a:rPr>
              <a:t>. I will help you.</a:t>
            </a:r>
            <a:endParaRPr lang="en-US" sz="2800" dirty="0">
              <a:latin typeface="Avenir Book"/>
              <a:cs typeface="Avenir Book"/>
            </a:endParaRPr>
          </a:p>
          <a:p>
            <a:endParaRPr lang="en-US" sz="2800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dirty="0" smtClean="0">
                <a:solidFill>
                  <a:srgbClr val="0000FF"/>
                </a:solidFill>
                <a:latin typeface="Avenir Book"/>
                <a:cs typeface="Avenir Book"/>
              </a:rPr>
              <a:t>But I can’t put knowledge in your head. </a:t>
            </a:r>
            <a:r>
              <a:rPr lang="en-US" sz="3200" dirty="0">
                <a:solidFill>
                  <a:srgbClr val="0000FF"/>
                </a:solidFill>
                <a:latin typeface="Avenir Book"/>
                <a:cs typeface="Avenir Book"/>
              </a:rPr>
              <a:t>Learning is hard work.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 smtClean="0">
              <a:latin typeface="Avenir Book"/>
              <a:cs typeface="Avenir Book"/>
            </a:endParaRPr>
          </a:p>
          <a:p>
            <a:endParaRPr lang="en-US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206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The Virtuous Cycle of High Expectations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042" b="12033"/>
          <a:stretch/>
        </p:blipFill>
        <p:spPr>
          <a:xfrm>
            <a:off x="210242" y="1858665"/>
            <a:ext cx="8733910" cy="4580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56394" y="2064015"/>
            <a:ext cx="2344652" cy="688005"/>
          </a:xfrm>
          <a:prstGeom prst="rect">
            <a:avLst/>
          </a:prstGeom>
          <a:solidFill>
            <a:srgbClr val="426A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High Expectations and High Support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432" y="5143377"/>
            <a:ext cx="2235323" cy="1295644"/>
          </a:xfrm>
          <a:prstGeom prst="rect">
            <a:avLst/>
          </a:prstGeom>
          <a:solidFill>
            <a:srgbClr val="426A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Higher Level Assignments/Instruction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74" y="2238957"/>
            <a:ext cx="2057491" cy="812963"/>
          </a:xfrm>
          <a:prstGeom prst="rect">
            <a:avLst/>
          </a:prstGeom>
          <a:solidFill>
            <a:srgbClr val="426A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High Student Performance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8314" y="4816036"/>
            <a:ext cx="1922732" cy="1146675"/>
          </a:xfrm>
          <a:prstGeom prst="rect">
            <a:avLst/>
          </a:prstGeom>
          <a:solidFill>
            <a:srgbClr val="426A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Improved Student Behaviors</a:t>
            </a:r>
            <a:endParaRPr lang="en-US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749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5115524" y="740930"/>
            <a:ext cx="3704346" cy="2310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115524" y="3051919"/>
            <a:ext cx="3721986" cy="233974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34777" y="3051920"/>
            <a:ext cx="3880747" cy="232210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234777" y="740930"/>
            <a:ext cx="3880747" cy="231099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3906" y="1390464"/>
            <a:ext cx="2348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venir Book"/>
                <a:cs typeface="Avenir Book"/>
              </a:rPr>
              <a:t>Growth,</a:t>
            </a:r>
          </a:p>
          <a:p>
            <a:r>
              <a:rPr lang="en-US" sz="2800" dirty="0">
                <a:solidFill>
                  <a:srgbClr val="0000FF"/>
                </a:solidFill>
                <a:latin typeface="Avenir Book"/>
                <a:cs typeface="Avenir Book"/>
              </a:rPr>
              <a:t>L</a:t>
            </a:r>
            <a:r>
              <a:rPr lang="en-US" sz="2800" dirty="0" smtClean="0">
                <a:solidFill>
                  <a:srgbClr val="0000FF"/>
                </a:solidFill>
                <a:latin typeface="Avenir Book"/>
                <a:cs typeface="Avenir Book"/>
              </a:rPr>
              <a:t>earning</a:t>
            </a:r>
            <a:endParaRPr lang="en-US" sz="2800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847" y="1353184"/>
            <a:ext cx="390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Defensiveness, </a:t>
            </a:r>
          </a:p>
          <a:p>
            <a:r>
              <a:rPr lang="en-US" sz="2800" dirty="0" smtClean="0">
                <a:latin typeface="Avenir Book"/>
                <a:cs typeface="Avenir Book"/>
              </a:rPr>
              <a:t>Retreat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1325" y="3858792"/>
            <a:ext cx="29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No change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(I don’t need to understand)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1784" y="3760428"/>
            <a:ext cx="2709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Confirmation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(My current </a:t>
            </a:r>
            <a:r>
              <a:rPr lang="en-US" sz="1600" dirty="0">
                <a:latin typeface="Avenir Book"/>
                <a:cs typeface="Avenir Book"/>
              </a:rPr>
              <a:t>u</a:t>
            </a:r>
            <a:r>
              <a:rPr lang="en-US" sz="1600" dirty="0" smtClean="0">
                <a:latin typeface="Avenir Book"/>
                <a:cs typeface="Avenir Book"/>
              </a:rPr>
              <a:t>nderstanding is sufficient)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86164" y="3129490"/>
            <a:ext cx="306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venir Book"/>
                <a:cs typeface="Avenir Book"/>
              </a:rPr>
              <a:t>Challenge</a:t>
            </a:r>
            <a:endParaRPr lang="en-US" sz="2800" b="1" i="1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671446" y="1212041"/>
            <a:ext cx="418903" cy="183987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780" y="5374504"/>
            <a:ext cx="229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venir Book"/>
                <a:cs typeface="Avenir Book"/>
              </a:rPr>
              <a:t>Support</a:t>
            </a:r>
            <a:endParaRPr lang="en-US" sz="2800" b="1" i="1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037274" y="5480697"/>
            <a:ext cx="3072544" cy="39410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enir Book"/>
              <a:cs typeface="Avenir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11" y="6521332"/>
            <a:ext cx="981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Modified from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Daloz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, L., Effective Teaching and Mentoring, 1986 (214)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3790" y="5468761"/>
            <a:ext cx="10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3680" y="740930"/>
            <a:ext cx="10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076" y="5055929"/>
            <a:ext cx="95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01199" y="5444690"/>
            <a:ext cx="95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73" y="217714"/>
            <a:ext cx="4203700" cy="633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780" y="235857"/>
            <a:ext cx="42037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The Vicious Cycle of Low Expectations</a:t>
            </a:r>
            <a:endParaRPr lang="en-US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042" b="12033"/>
          <a:stretch/>
        </p:blipFill>
        <p:spPr>
          <a:xfrm>
            <a:off x="210242" y="1858665"/>
            <a:ext cx="8733910" cy="45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  <a:latin typeface="Avenir Book"/>
                <a:cs typeface="Avenir Book"/>
              </a:rPr>
              <a:t>1</a:t>
            </a:r>
            <a:r>
              <a:rPr lang="en-US" sz="3600" dirty="0" smtClean="0">
                <a:solidFill>
                  <a:srgbClr val="0000FF"/>
                </a:solidFill>
                <a:latin typeface="Avenir Book"/>
                <a:cs typeface="Avenir Book"/>
              </a:rPr>
              <a:t>. Give Students </a:t>
            </a:r>
            <a:r>
              <a:rPr lang="en-US" sz="3600" i="1" dirty="0" smtClean="0">
                <a:solidFill>
                  <a:srgbClr val="0000FF"/>
                </a:solidFill>
                <a:latin typeface="Avenir Book"/>
                <a:cs typeface="Avenir Book"/>
              </a:rPr>
              <a:t>High </a:t>
            </a:r>
            <a:r>
              <a:rPr lang="en-US" sz="3600" dirty="0" smtClean="0">
                <a:solidFill>
                  <a:srgbClr val="0000FF"/>
                </a:solidFill>
                <a:latin typeface="Avenir Book"/>
                <a:cs typeface="Avenir Book"/>
              </a:rPr>
              <a:t>and</a:t>
            </a:r>
            <a:r>
              <a:rPr lang="en-US" sz="3600" i="1" dirty="0" smtClean="0">
                <a:solidFill>
                  <a:srgbClr val="0000FF"/>
                </a:solidFill>
                <a:latin typeface="Avenir Book"/>
                <a:cs typeface="Avenir Book"/>
              </a:rPr>
              <a:t> Specific </a:t>
            </a:r>
            <a:r>
              <a:rPr lang="en-US" sz="3600" dirty="0" smtClean="0">
                <a:solidFill>
                  <a:srgbClr val="0000FF"/>
                </a:solidFill>
                <a:latin typeface="Avenir Book"/>
                <a:cs typeface="Avenir Book"/>
              </a:rPr>
              <a:t>Expectations</a:t>
            </a:r>
            <a:endParaRPr lang="en-US" sz="3600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6884"/>
          <a:stretch/>
        </p:blipFill>
        <p:spPr>
          <a:xfrm>
            <a:off x="976848" y="1170662"/>
            <a:ext cx="7395261" cy="4614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9117" y="5939646"/>
            <a:ext cx="4188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venir Book"/>
                <a:cs typeface="Avenir Book"/>
              </a:rPr>
              <a:t>Poorly written objectives</a:t>
            </a:r>
            <a:endParaRPr lang="en-US" sz="2800" i="1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85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5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  <a:latin typeface="Avenir Book"/>
                <a:cs typeface="Avenir Book"/>
              </a:rPr>
              <a:t>1</a:t>
            </a:r>
            <a:r>
              <a:rPr lang="en-US" sz="3600" dirty="0" smtClean="0">
                <a:solidFill>
                  <a:srgbClr val="0000FF"/>
                </a:solidFill>
                <a:latin typeface="Avenir Book"/>
                <a:cs typeface="Avenir Book"/>
              </a:rPr>
              <a:t>. </a:t>
            </a:r>
            <a:r>
              <a:rPr lang="en-US" sz="3600" dirty="0">
                <a:solidFill>
                  <a:srgbClr val="0000FF"/>
                </a:solidFill>
                <a:latin typeface="Avenir Book"/>
                <a:cs typeface="Avenir Book"/>
              </a:rPr>
              <a:t>Give Students </a:t>
            </a:r>
            <a:r>
              <a:rPr lang="en-US" sz="3600" i="1" dirty="0">
                <a:solidFill>
                  <a:srgbClr val="0000FF"/>
                </a:solidFill>
                <a:latin typeface="Avenir Book"/>
                <a:cs typeface="Avenir Book"/>
              </a:rPr>
              <a:t>High </a:t>
            </a:r>
            <a:r>
              <a:rPr lang="en-US" sz="3600" dirty="0">
                <a:solidFill>
                  <a:srgbClr val="0000FF"/>
                </a:solidFill>
                <a:latin typeface="Avenir Book"/>
                <a:cs typeface="Avenir Book"/>
              </a:rPr>
              <a:t>and</a:t>
            </a:r>
            <a:r>
              <a:rPr lang="en-US" sz="3600" i="1" dirty="0">
                <a:solidFill>
                  <a:srgbClr val="0000FF"/>
                </a:solidFill>
                <a:latin typeface="Avenir Book"/>
                <a:cs typeface="Avenir Book"/>
              </a:rPr>
              <a:t> Specific </a:t>
            </a:r>
            <a:r>
              <a:rPr lang="en-US" sz="3600" dirty="0">
                <a:solidFill>
                  <a:srgbClr val="0000FF"/>
                </a:solidFill>
                <a:latin typeface="Avenir Book"/>
                <a:cs typeface="Avenir Book"/>
              </a:rPr>
              <a:t>Expectations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48" y="943227"/>
            <a:ext cx="5414531" cy="5349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9117" y="6317926"/>
            <a:ext cx="3882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venir Book"/>
                <a:cs typeface="Avenir Book"/>
              </a:rPr>
              <a:t>Well written objectives</a:t>
            </a:r>
            <a:endParaRPr lang="en-US" sz="2800" i="1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131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637"/>
            <a:ext cx="6798893" cy="5099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100" y="22967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00FF"/>
                </a:solidFill>
                <a:latin typeface="Avenir Book"/>
                <a:cs typeface="Avenir Book"/>
              </a:rPr>
              <a:t>Bloom’s Taxonomy     </a:t>
            </a:r>
            <a:r>
              <a:rPr lang="en-US" sz="3500" dirty="0" err="1" smtClean="0">
                <a:solidFill>
                  <a:srgbClr val="660066"/>
                </a:solidFill>
                <a:latin typeface="Avenir Book"/>
                <a:cs typeface="Avenir Book"/>
              </a:rPr>
              <a:t>Bloomova</a:t>
            </a:r>
            <a:r>
              <a:rPr lang="en-US" sz="3500" dirty="0" smtClean="0">
                <a:solidFill>
                  <a:srgbClr val="660066"/>
                </a:solidFill>
                <a:latin typeface="Avenir Book"/>
                <a:cs typeface="Avenir Book"/>
              </a:rPr>
              <a:t> </a:t>
            </a:r>
            <a:r>
              <a:rPr lang="en-US" sz="3500" dirty="0" err="1" smtClean="0">
                <a:solidFill>
                  <a:srgbClr val="660066"/>
                </a:solidFill>
                <a:latin typeface="Avenir Book"/>
                <a:cs typeface="Avenir Book"/>
              </a:rPr>
              <a:t>Taxonomie</a:t>
            </a:r>
            <a:endParaRPr lang="en-US" sz="3500" dirty="0">
              <a:solidFill>
                <a:srgbClr val="660066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711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18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00FF"/>
                </a:solidFill>
                <a:latin typeface="Avenir Book"/>
                <a:cs typeface="Avenir Book"/>
              </a:rPr>
              <a:t>“Bloom’s Verbs” to help you write goals</a:t>
            </a:r>
            <a:endParaRPr lang="en-US" sz="3800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89" b="8519"/>
          <a:stretch/>
        </p:blipFill>
        <p:spPr>
          <a:xfrm>
            <a:off x="121886" y="1135382"/>
            <a:ext cx="8952554" cy="55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660066"/>
                </a:solidFill>
                <a:latin typeface="Avenir Book"/>
                <a:cs typeface="Avenir Book"/>
              </a:rPr>
              <a:t>Slovník</a:t>
            </a:r>
            <a:r>
              <a:rPr lang="en-US" dirty="0">
                <a:solidFill>
                  <a:srgbClr val="660066"/>
                </a:solidFill>
                <a:latin typeface="Avenir Book"/>
                <a:cs typeface="Avenir Book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Avenir Book"/>
                <a:cs typeface="Avenir Book"/>
              </a:rPr>
              <a:t>aktivních</a:t>
            </a:r>
            <a:r>
              <a:rPr lang="en-US" dirty="0">
                <a:solidFill>
                  <a:srgbClr val="660066"/>
                </a:solidFill>
                <a:latin typeface="Avenir Book"/>
                <a:cs typeface="Avenir Book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Avenir Book"/>
                <a:cs typeface="Avenir Book"/>
              </a:rPr>
              <a:t>sloves</a:t>
            </a:r>
            <a:r>
              <a:rPr lang="en-US" dirty="0">
                <a:solidFill>
                  <a:srgbClr val="660066"/>
                </a:solidFill>
                <a:latin typeface="Avenir Book"/>
                <a:cs typeface="Avenir Book"/>
              </a:rPr>
              <a:t> k </a:t>
            </a:r>
            <a:r>
              <a:rPr lang="en-US" dirty="0" err="1">
                <a:solidFill>
                  <a:srgbClr val="660066"/>
                </a:solidFill>
                <a:latin typeface="Avenir Book"/>
                <a:cs typeface="Avenir Book"/>
              </a:rPr>
              <a:t>vymezování</a:t>
            </a:r>
            <a:r>
              <a:rPr lang="en-US" dirty="0">
                <a:solidFill>
                  <a:srgbClr val="660066"/>
                </a:solidFill>
                <a:latin typeface="Avenir Book"/>
                <a:cs typeface="Avenir Book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Avenir Book"/>
                <a:cs typeface="Avenir Book"/>
              </a:rPr>
              <a:t>výukových</a:t>
            </a:r>
            <a:r>
              <a:rPr lang="en-US" dirty="0">
                <a:solidFill>
                  <a:srgbClr val="660066"/>
                </a:solidFill>
                <a:latin typeface="Avenir Book"/>
                <a:cs typeface="Avenir Book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Avenir Book"/>
                <a:cs typeface="Avenir Book"/>
              </a:rPr>
              <a:t>cílů</a:t>
            </a:r>
            <a:endParaRPr lang="en-US" dirty="0">
              <a:solidFill>
                <a:srgbClr val="660066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360"/>
            <a:ext cx="9144000" cy="3928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" y="6448731"/>
            <a:ext cx="76729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http://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wiki.ped.muni.cz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index.php?title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=Bloomova_taxonomie_výukových_c%C3%ADlů</a:t>
            </a:r>
          </a:p>
        </p:txBody>
      </p:sp>
    </p:spTree>
    <p:extLst>
      <p:ext uri="{BB962C8B-B14F-4D97-AF65-F5344CB8AC3E}">
        <p14:creationId xmlns:p14="http://schemas.microsoft.com/office/powerpoint/2010/main" val="33486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7705</TotalTime>
  <Words>801</Words>
  <Application>Microsoft Office PowerPoint</Application>
  <PresentationFormat>Předvádění na obrazovce (4:3)</PresentationFormat>
  <Paragraphs>126</Paragraphs>
  <Slides>30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Office Theme</vt:lpstr>
      <vt:lpstr>Motivating Students: Seven Research-Based Strategies</vt:lpstr>
      <vt:lpstr>Prezentace aplikace PowerPoint</vt:lpstr>
      <vt:lpstr>Prezentace aplikace PowerPoint</vt:lpstr>
      <vt:lpstr>The Vicious Cycle of Low Expectations</vt:lpstr>
      <vt:lpstr>1. Give Students High and Specific Expectations</vt:lpstr>
      <vt:lpstr>1. Give Students High and Specific Expectations</vt:lpstr>
      <vt:lpstr>Prezentace aplikace PowerPoint</vt:lpstr>
      <vt:lpstr>“Bloom’s Verbs” to help you write goals</vt:lpstr>
      <vt:lpstr>Slovník aktivních sloves k vymezování výukových cílů</vt:lpstr>
      <vt:lpstr>2. Expect and Reward Preparation for Class</vt:lpstr>
      <vt:lpstr>Reading Responses</vt:lpstr>
      <vt:lpstr>Reading Responses</vt:lpstr>
      <vt:lpstr>3. Pomozte jim naučit se učit</vt:lpstr>
      <vt:lpstr>Prezentace aplikace PowerPoint</vt:lpstr>
      <vt:lpstr>Spaced Practice Improves Retention</vt:lpstr>
      <vt:lpstr>Prezentace aplikace PowerPoint</vt:lpstr>
      <vt:lpstr>Prezentace aplikace PowerPoint</vt:lpstr>
      <vt:lpstr>Prezentace aplikace PowerPoint</vt:lpstr>
      <vt:lpstr>5. Make Student Participation and Activity Part of Every Class</vt:lpstr>
      <vt:lpstr>The Minute Paper</vt:lpstr>
      <vt:lpstr>5. Make Student Participation and Activity Part of Every Class</vt:lpstr>
      <vt:lpstr>5. Make Student Participation and Activity Part of Every Class</vt:lpstr>
      <vt:lpstr>6. Assess Student Understanding More Frequently</vt:lpstr>
      <vt:lpstr>Prezentace aplikace PowerPoint</vt:lpstr>
      <vt:lpstr>Prezentace aplikace PowerPoint</vt:lpstr>
      <vt:lpstr>Prezentace aplikace PowerPoint</vt:lpstr>
      <vt:lpstr>Prezentace aplikace PowerPoint</vt:lpstr>
      <vt:lpstr>Messages to Students:</vt:lpstr>
      <vt:lpstr>The Virtuous Cycle of High Expectations</vt:lpstr>
      <vt:lpstr>Prezentace aplikace PowerPoint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Leupen</dc:creator>
  <cp:lastModifiedBy>Lenka Lokvencová</cp:lastModifiedBy>
  <cp:revision>135</cp:revision>
  <dcterms:created xsi:type="dcterms:W3CDTF">2016-11-14T08:29:54Z</dcterms:created>
  <dcterms:modified xsi:type="dcterms:W3CDTF">2017-04-03T08:49:20Z</dcterms:modified>
</cp:coreProperties>
</file>