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60"/>
  </p:notesMasterIdLst>
  <p:sldIdLst>
    <p:sldId id="861" r:id="rId2"/>
    <p:sldId id="786" r:id="rId3"/>
    <p:sldId id="871" r:id="rId4"/>
    <p:sldId id="899" r:id="rId5"/>
    <p:sldId id="900" r:id="rId6"/>
    <p:sldId id="901" r:id="rId7"/>
    <p:sldId id="823" r:id="rId8"/>
    <p:sldId id="902" r:id="rId9"/>
    <p:sldId id="822" r:id="rId10"/>
    <p:sldId id="873" r:id="rId11"/>
    <p:sldId id="898" r:id="rId12"/>
    <p:sldId id="895" r:id="rId13"/>
    <p:sldId id="874" r:id="rId14"/>
    <p:sldId id="897" r:id="rId15"/>
    <p:sldId id="876" r:id="rId16"/>
    <p:sldId id="888" r:id="rId17"/>
    <p:sldId id="807" r:id="rId18"/>
    <p:sldId id="449" r:id="rId19"/>
    <p:sldId id="818" r:id="rId20"/>
    <p:sldId id="782" r:id="rId21"/>
    <p:sldId id="792" r:id="rId22"/>
    <p:sldId id="886" r:id="rId23"/>
    <p:sldId id="851" r:id="rId24"/>
    <p:sldId id="893" r:id="rId25"/>
    <p:sldId id="858" r:id="rId26"/>
    <p:sldId id="887" r:id="rId27"/>
    <p:sldId id="860" r:id="rId28"/>
    <p:sldId id="840" r:id="rId29"/>
    <p:sldId id="894" r:id="rId30"/>
    <p:sldId id="841" r:id="rId31"/>
    <p:sldId id="896" r:id="rId32"/>
    <p:sldId id="889" r:id="rId33"/>
    <p:sldId id="809" r:id="rId34"/>
    <p:sldId id="810" r:id="rId35"/>
    <p:sldId id="788" r:id="rId36"/>
    <p:sldId id="799" r:id="rId37"/>
    <p:sldId id="872" r:id="rId38"/>
    <p:sldId id="890" r:id="rId39"/>
    <p:sldId id="862" r:id="rId40"/>
    <p:sldId id="863" r:id="rId41"/>
    <p:sldId id="864" r:id="rId42"/>
    <p:sldId id="865" r:id="rId43"/>
    <p:sldId id="866" r:id="rId44"/>
    <p:sldId id="867" r:id="rId45"/>
    <p:sldId id="868" r:id="rId46"/>
    <p:sldId id="891" r:id="rId47"/>
    <p:sldId id="877" r:id="rId48"/>
    <p:sldId id="878" r:id="rId49"/>
    <p:sldId id="879" r:id="rId50"/>
    <p:sldId id="880" r:id="rId51"/>
    <p:sldId id="881" r:id="rId52"/>
    <p:sldId id="882" r:id="rId53"/>
    <p:sldId id="883" r:id="rId54"/>
    <p:sldId id="884" r:id="rId55"/>
    <p:sldId id="885" r:id="rId56"/>
    <p:sldId id="686" r:id="rId57"/>
    <p:sldId id="798" r:id="rId58"/>
    <p:sldId id="892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4"/>
    <a:srgbClr val="777777"/>
    <a:srgbClr val="CCECFF"/>
    <a:srgbClr val="67FE44"/>
    <a:srgbClr val="BBECF3"/>
    <a:srgbClr val="FF3300"/>
    <a:srgbClr val="FFFF66"/>
    <a:srgbClr val="FFB3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3" autoAdjust="0"/>
    <p:restoredTop sz="94487" autoAdjust="0"/>
  </p:normalViewPr>
  <p:slideViewPr>
    <p:cSldViewPr snapToGrid="0">
      <p:cViewPr>
        <p:scale>
          <a:sx n="71" d="100"/>
          <a:sy n="71" d="100"/>
        </p:scale>
        <p:origin x="-845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141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3E83B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1F-4D79-91A1-E63114B680A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1F-4D79-91A1-E63114B680A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1F-4D79-91A1-E63114B680A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rgbClr val="D6009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1F-4D79-91A1-E63114B680AD}"/>
            </c:ext>
          </c:extLst>
        </c:ser>
        <c:dLbls>
          <c:showVal val="1"/>
        </c:dLbls>
        <c:gapWidth val="219"/>
        <c:overlap val="-27"/>
        <c:axId val="47461888"/>
        <c:axId val="47463424"/>
      </c:barChart>
      <c:catAx>
        <c:axId val="47461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cs-CZ"/>
          </a:p>
        </c:txPr>
        <c:crossAx val="47463424"/>
        <c:crosses val="autoZero"/>
        <c:auto val="1"/>
        <c:lblAlgn val="ctr"/>
        <c:lblOffset val="100"/>
      </c:catAx>
      <c:valAx>
        <c:axId val="47463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4746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Calibri" panose="020F0502020204030204" pitchFamily="34" charset="0"/>
              </a:rPr>
              <a:t>Graf 1</a:t>
            </a:r>
          </a:p>
        </c:rich>
      </c:tx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3E83BC"/>
            </a:solidFill>
            <a:ln w="0">
              <a:noFill/>
            </a:ln>
          </c:spPr>
          <c:dPt>
            <c:idx val="0"/>
            <c:spPr>
              <a:solidFill>
                <a:srgbClr val="3E83BC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D1-4D43-A82D-BB33784C75FB}"/>
              </c:ext>
            </c:extLst>
          </c:dPt>
          <c:dPt>
            <c:idx val="1"/>
            <c:spPr>
              <a:solidFill>
                <a:srgbClr val="00B0F0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D1-4D43-A82D-BB33784C75FB}"/>
              </c:ext>
            </c:extLst>
          </c:dPt>
          <c:dPt>
            <c:idx val="2"/>
            <c:spPr>
              <a:solidFill>
                <a:srgbClr val="FF99CC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0D1-4D43-A82D-BB33784C75FB}"/>
              </c:ext>
            </c:extLst>
          </c:dPt>
          <c:dPt>
            <c:idx val="3"/>
            <c:spPr>
              <a:solidFill>
                <a:srgbClr val="D60093"/>
              </a:solidFill>
              <a:ln w="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0D1-4D43-A82D-BB33784C75F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1F-4D79-91A1-E63114B680AD}"/>
            </c:ext>
          </c:extLst>
        </c:ser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28993230411041"/>
          <c:y val="0.8651100565994706"/>
          <c:w val="0.60604049189973563"/>
          <c:h val="0.1170740169910630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A8EBE3-C728-4E78-B6F7-EFB034784530}" type="datetimeFigureOut">
              <a:rPr lang="cs-CZ"/>
              <a:pPr>
                <a:defRPr/>
              </a:pPr>
              <a:t>5.4.2017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2B422-59C6-41CE-85AE-5A612912D9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DCC68B-2D43-4B79-9B1F-FC8CD0675837}" type="slidenum">
              <a:rPr lang="cs-CZ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7585" y="3717032"/>
            <a:ext cx="6336704" cy="1800200"/>
          </a:xfrm>
        </p:spPr>
        <p:txBody>
          <a:bodyPr/>
          <a:lstStyle>
            <a:lvl1pPr algn="l">
              <a:defRPr sz="4000" b="0">
                <a:solidFill>
                  <a:srgbClr val="0076B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Klepnutím lze upravit</a:t>
            </a:r>
          </a:p>
        </p:txBody>
      </p:sp>
      <p:pic>
        <p:nvPicPr>
          <p:cNvPr id="3" name="Picture 4" descr="\\data\users\mbautz\Desktop\logoSC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620688"/>
            <a:ext cx="2552044" cy="792088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ní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7102"/>
            <a:ext cx="8229600" cy="1009650"/>
          </a:xfrm>
        </p:spPr>
        <p:txBody>
          <a:bodyPr/>
          <a:lstStyle>
            <a:lvl1pPr algn="l">
              <a:defRPr b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cs-CZ" dirty="0"/>
              <a:t>Klepnutím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upcový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cs-CZ" dirty="0"/>
              <a:t>Klepnutím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xmlns="" val="1918801827"/>
              </p:ext>
            </p:extLst>
          </p:nvPr>
        </p:nvGraphicFramePr>
        <p:xfrm>
          <a:off x="4859716" y="1628800"/>
          <a:ext cx="3820616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ruhový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cs-CZ" dirty="0"/>
              <a:t>Klepnutím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xmlns="" val="1278074122"/>
              </p:ext>
            </p:extLst>
          </p:nvPr>
        </p:nvGraphicFramePr>
        <p:xfrm>
          <a:off x="4859716" y="1628800"/>
          <a:ext cx="3820616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99664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Úvod oddílu nebo závě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708920"/>
            <a:ext cx="8229600" cy="1009650"/>
          </a:xfrm>
        </p:spPr>
        <p:txBody>
          <a:bodyPr/>
          <a:lstStyle>
            <a:lvl1pPr>
              <a:defRPr b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cs-CZ" dirty="0"/>
              <a:t>Klepnutím lze upravit styl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57192"/>
            <a:ext cx="5486400" cy="1015008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Obrázek 1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71E7-B4CA-476D-932B-34709A47CD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63755-A00F-4DC8-89FD-5E42215D74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3412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None/>
        <a:defRPr sz="3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ffl@scio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zIjXwAbq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d.com/talks/dan_pink_on_motivation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www.ted.com/talks/carol_dweck_the_power_of_believing_that_you_can_improv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10" Type="http://schemas.openxmlformats.org/officeDocument/2006/relationships/image" Target="../media/image25.jpeg"/><Relationship Id="rId4" Type="http://schemas.openxmlformats.org/officeDocument/2006/relationships/image" Target="../media/image23.jpeg"/><Relationship Id="rId9" Type="http://schemas.openxmlformats.org/officeDocument/2006/relationships/hyperlink" Target="http://www.ted.com/talks/daniel_kahneman_the_riddle_of_experience_vs_memor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oskola.cz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scioskol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cioskoly@scio.cz" TargetMode="External"/><Relationship Id="rId2" Type="http://schemas.openxmlformats.org/officeDocument/2006/relationships/hyperlink" Target="mailto:steffl@scio.cz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www.filosofie-uspechu.cz/wp-content/uploads/2011/03/Maslow2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0647" y="1649992"/>
            <a:ext cx="8229600" cy="2771401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cs-CZ" sz="4800" dirty="0" smtClean="0"/>
              <a:t>Škola pro 21. století</a:t>
            </a:r>
            <a:r>
              <a:rPr lang="cs-CZ" sz="4800" dirty="0" smtClean="0">
                <a:solidFill>
                  <a:schemeClr val="tx2">
                    <a:lumMod val="95000"/>
                  </a:schemeClr>
                </a:solidFill>
                <a:latin typeface="Segoe UI Light" pitchFamily="34" charset="0"/>
              </a:rPr>
              <a:t/>
            </a:r>
            <a:br>
              <a:rPr lang="cs-CZ" sz="4800" dirty="0" smtClean="0">
                <a:solidFill>
                  <a:schemeClr val="tx2">
                    <a:lumMod val="95000"/>
                  </a:schemeClr>
                </a:solidFill>
                <a:latin typeface="Segoe UI Light" pitchFamily="34" charset="0"/>
              </a:rPr>
            </a:br>
            <a:endParaRPr lang="cs-CZ" altLang="cs-CZ" sz="4800" dirty="0" smtClean="0">
              <a:latin typeface="Segoe UI Light" pitchFamily="34" charset="0"/>
            </a:endParaRPr>
          </a:p>
          <a:p>
            <a:pPr algn="ctr">
              <a:defRPr/>
            </a:pPr>
            <a:r>
              <a:rPr lang="cs-CZ" altLang="cs-CZ" sz="2000" b="0" dirty="0" smtClean="0">
                <a:latin typeface="Segoe UI Light" pitchFamily="34" charset="0"/>
              </a:rPr>
              <a:t>Ondřej Šteffl, Scio</a:t>
            </a:r>
          </a:p>
          <a:p>
            <a:pPr algn="ctr">
              <a:defRPr/>
            </a:pPr>
            <a:r>
              <a:rPr lang="cs-CZ" altLang="cs-CZ" sz="2000" b="0" dirty="0" err="1" smtClean="0">
                <a:latin typeface="Segoe UI Light" pitchFamily="34" charset="0"/>
                <a:hlinkClick r:id="rId2"/>
              </a:rPr>
              <a:t>steffl</a:t>
            </a:r>
            <a:r>
              <a:rPr lang="cs-CZ" altLang="cs-CZ" sz="2000" b="0" dirty="0" smtClean="0">
                <a:latin typeface="Segoe UI Light" pitchFamily="34" charset="0"/>
                <a:hlinkClick r:id="rId2"/>
              </a:rPr>
              <a:t>@</a:t>
            </a:r>
            <a:r>
              <a:rPr lang="cs-CZ" altLang="cs-CZ" sz="2000" b="0" dirty="0" err="1" smtClean="0">
                <a:latin typeface="Segoe UI Light" pitchFamily="34" charset="0"/>
                <a:hlinkClick r:id="rId2"/>
              </a:rPr>
              <a:t>scio.cz</a:t>
            </a:r>
            <a:endParaRPr lang="cs-CZ" altLang="cs-CZ" sz="2000" b="0" dirty="0" smtClean="0">
              <a:latin typeface="Segoe UI Light" pitchFamily="34" charset="0"/>
            </a:endParaRPr>
          </a:p>
          <a:p>
            <a:pPr algn="ctr">
              <a:defRPr/>
            </a:pPr>
            <a:r>
              <a:rPr lang="cs-CZ" altLang="cs-CZ" sz="2000" b="0" dirty="0" err="1" smtClean="0">
                <a:latin typeface="Segoe UI Light" pitchFamily="34" charset="0"/>
              </a:rPr>
              <a:t>scioskoly</a:t>
            </a:r>
            <a:r>
              <a:rPr lang="cs-CZ" altLang="cs-CZ" sz="2000" b="0" dirty="0" smtClean="0">
                <a:latin typeface="Segoe UI Light" pitchFamily="34" charset="0"/>
              </a:rPr>
              <a:t>@</a:t>
            </a:r>
            <a:r>
              <a:rPr lang="cs-CZ" altLang="cs-CZ" sz="2000" b="0" dirty="0" err="1" smtClean="0">
                <a:latin typeface="Segoe UI Light" pitchFamily="34" charset="0"/>
              </a:rPr>
              <a:t>scio.cz</a:t>
            </a:r>
            <a:endParaRPr lang="cs-CZ" altLang="cs-CZ" sz="2000" b="0" dirty="0" smtClean="0">
              <a:latin typeface="Segoe UI Light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00113" y="5123329"/>
            <a:ext cx="7343775" cy="10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altLang="cs-CZ" sz="2000" b="1" i="1" dirty="0" smtClean="0">
                <a:latin typeface="Segoe UI Light" pitchFamily="34" charset="0"/>
              </a:rPr>
              <a:t>Praha</a:t>
            </a:r>
            <a:endParaRPr lang="cs-CZ" altLang="cs-CZ" sz="2000" b="1" i="1" dirty="0">
              <a:latin typeface="Segoe UI Light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cs-CZ" altLang="cs-CZ" sz="2000" b="1" i="1" dirty="0" smtClean="0">
                <a:latin typeface="Segoe UI Light" pitchFamily="34" charset="0"/>
              </a:rPr>
              <a:t>5/4/2017</a:t>
            </a:r>
            <a:endParaRPr lang="cs-CZ" altLang="cs-CZ" sz="2000" b="1" i="1" dirty="0">
              <a:latin typeface="Segoe UI Light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513" y="0"/>
            <a:ext cx="491648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ScioŠkoly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935071"/>
            <a:ext cx="6831106" cy="1191092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https://www.youtube.com/watch?v=WrzIjXwAbqo</a:t>
            </a:r>
            <a:endParaRPr lang="cs-CZ" dirty="0"/>
          </a:p>
        </p:txBody>
      </p:sp>
      <p:pic>
        <p:nvPicPr>
          <p:cNvPr id="8195" name="Picture 2" descr="http://www.scioskola.cz/Images/logo-sciosko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518" y="1493277"/>
            <a:ext cx="50022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ttp://www.scioskola.cz/Images/logo-scios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050925"/>
            <a:ext cx="84994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4950" y="3282950"/>
            <a:ext cx="8723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Změna je pro nás trvalý stav</a:t>
            </a:r>
          </a:p>
          <a:p>
            <a:endParaRPr lang="cs-CZ" altLang="cs-CZ"/>
          </a:p>
        </p:txBody>
      </p:sp>
      <p:pic>
        <p:nvPicPr>
          <p:cNvPr id="6" name="Obrázek 5" descr="skala-bez-nazvu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25" y="3263900"/>
            <a:ext cx="595947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olandsko-kinderdij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0250"/>
            <a:ext cx="583723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216275" y="3271838"/>
            <a:ext cx="4260850" cy="1938337"/>
          </a:xfrm>
          <a:prstGeom prst="rect">
            <a:avLst/>
          </a:prstGeom>
          <a:solidFill>
            <a:schemeClr val="bg1">
              <a:lumMod val="95000"/>
              <a:alpha val="45882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3200" dirty="0">
                <a:solidFill>
                  <a:srgbClr val="002060"/>
                </a:solidFill>
                <a:latin typeface="+mn-lt"/>
              </a:rPr>
              <a:t>Když zesiluje vítr, </a:t>
            </a:r>
            <a:br>
              <a:rPr lang="cs-CZ" altLang="cs-CZ" sz="3200" dirty="0">
                <a:solidFill>
                  <a:srgbClr val="002060"/>
                </a:solidFill>
                <a:latin typeface="+mn-lt"/>
              </a:rPr>
            </a:br>
            <a:r>
              <a:rPr lang="cs-CZ" altLang="cs-CZ" sz="3200" dirty="0">
                <a:solidFill>
                  <a:srgbClr val="002060"/>
                </a:solidFill>
                <a:latin typeface="+mn-lt"/>
              </a:rPr>
              <a:t>někdo staví hradby, </a:t>
            </a:r>
            <a:br>
              <a:rPr lang="cs-CZ" altLang="cs-CZ" sz="3200" dirty="0">
                <a:solidFill>
                  <a:srgbClr val="002060"/>
                </a:solidFill>
                <a:latin typeface="+mn-lt"/>
              </a:rPr>
            </a:br>
            <a:r>
              <a:rPr lang="cs-CZ" altLang="cs-CZ" sz="3200" dirty="0">
                <a:solidFill>
                  <a:srgbClr val="002060"/>
                </a:solidFill>
                <a:latin typeface="+mn-lt"/>
              </a:rPr>
              <a:t>jiný větrné mlýny</a:t>
            </a:r>
          </a:p>
          <a:p>
            <a:pPr algn="ctr">
              <a:defRPr/>
            </a:pPr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je pro nás trvalý stav</a:t>
            </a:r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ScioŠkoly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935071"/>
            <a:ext cx="6831106" cy="11910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https://instagram.fprg1-1.fna.fbcdn.net/t51.2885-15/e35/17126457_1464040976962821_514790914627993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23991" cy="7394585"/>
          </a:xfrm>
          <a:prstGeom prst="rect">
            <a:avLst/>
          </a:prstGeom>
          <a:noFill/>
        </p:spPr>
      </p:pic>
      <p:pic>
        <p:nvPicPr>
          <p:cNvPr id="2052" name="Picture 4" descr="https://instagram.fprg1-1.fna.fbcdn.net/t51.2885-15/e35/17267438_1339165436151259_72327068661265203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430" y="0"/>
            <a:ext cx="8024570" cy="8024570"/>
          </a:xfrm>
          <a:prstGeom prst="rect">
            <a:avLst/>
          </a:prstGeom>
          <a:noFill/>
        </p:spPr>
      </p:pic>
      <p:pic>
        <p:nvPicPr>
          <p:cNvPr id="2054" name="Picture 6" descr="https://instagram.fprg1-1.fna.fbcdn.net/t51.2885-15/e35/17333394_100290017177222_308593663928591974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21" y="0"/>
            <a:ext cx="7691717" cy="69494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Historie, současnost a budoucnost</a:t>
            </a:r>
            <a:endParaRPr lang="cs-CZ" sz="4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1" y="1600200"/>
            <a:ext cx="3832412" cy="4525963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defRPr/>
            </a:pPr>
            <a:r>
              <a:rPr lang="cs-CZ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10. září 2014 rozhodnutí</a:t>
            </a:r>
          </a:p>
          <a:p>
            <a:pPr marL="452438" indent="-452438">
              <a:spcBef>
                <a:spcPct val="50000"/>
              </a:spcBef>
              <a:defRPr/>
            </a:pPr>
            <a:r>
              <a:rPr lang="cs-CZ" sz="1600" dirty="0" smtClean="0"/>
              <a:t>1. září 2015 </a:t>
            </a:r>
            <a:br>
              <a:rPr lang="cs-CZ" sz="1600" dirty="0" smtClean="0"/>
            </a:br>
            <a:r>
              <a:rPr lang="cs-CZ" sz="1600" b="1" dirty="0" smtClean="0"/>
              <a:t>Praha 11, </a:t>
            </a:r>
            <a:r>
              <a:rPr lang="cs-CZ" sz="1600" dirty="0" smtClean="0"/>
              <a:t>120 (150) dětí, 6500 Kč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cs-CZ" sz="1600" dirty="0" smtClean="0"/>
              <a:t>1. září 2016 </a:t>
            </a:r>
            <a:br>
              <a:rPr lang="cs-CZ" sz="1600" dirty="0" smtClean="0"/>
            </a:br>
            <a:r>
              <a:rPr lang="cs-CZ" sz="1600" b="1" dirty="0" smtClean="0"/>
              <a:t>Brno</a:t>
            </a:r>
            <a:r>
              <a:rPr lang="cs-CZ" sz="1600" dirty="0" smtClean="0"/>
              <a:t>, 48 </a:t>
            </a:r>
            <a:r>
              <a:rPr lang="cs-CZ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ještě volno</a:t>
            </a:r>
            <a:r>
              <a:rPr lang="cs-CZ" sz="1600" dirty="0" smtClean="0"/>
              <a:t> (80) dětí, 5000 Kč</a:t>
            </a:r>
            <a:br>
              <a:rPr lang="cs-CZ" sz="1600" dirty="0" smtClean="0"/>
            </a:br>
            <a:r>
              <a:rPr lang="cs-CZ" sz="1600" b="1" dirty="0" smtClean="0"/>
              <a:t>Olomouc</a:t>
            </a:r>
            <a:r>
              <a:rPr lang="cs-CZ" sz="1600" dirty="0" smtClean="0"/>
              <a:t>, 46 </a:t>
            </a:r>
            <a:r>
              <a:rPr lang="cs-CZ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ještě volno</a:t>
            </a:r>
            <a:r>
              <a:rPr lang="cs-CZ" sz="1600" dirty="0" smtClean="0"/>
              <a:t> (100) dětí, 4000 Kč</a:t>
            </a:r>
            <a:br>
              <a:rPr lang="cs-CZ" sz="1600" dirty="0" smtClean="0"/>
            </a:br>
            <a:r>
              <a:rPr lang="cs-CZ" sz="1600" b="1" dirty="0" smtClean="0"/>
              <a:t>Praha 9</a:t>
            </a:r>
            <a:r>
              <a:rPr lang="cs-CZ" sz="1600" dirty="0" smtClean="0"/>
              <a:t>, 100 (150) dětí, 7000 Kč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cs-CZ" sz="1600" dirty="0" smtClean="0"/>
              <a:t>září 2017 ??</a:t>
            </a:r>
            <a:br>
              <a:rPr lang="cs-CZ" sz="1600" dirty="0" smtClean="0"/>
            </a:br>
            <a:r>
              <a:rPr lang="cs-CZ" sz="1600" b="1" dirty="0" err="1" smtClean="0"/>
              <a:t>Frýdek</a:t>
            </a:r>
            <a:r>
              <a:rPr lang="cs-CZ" sz="1600" b="1" dirty="0" smtClean="0"/>
              <a:t>-Místek,</a:t>
            </a:r>
            <a:r>
              <a:rPr lang="cs-CZ" sz="1600" dirty="0" smtClean="0"/>
              <a:t> 100 (150) dětí, 5000 Kč, </a:t>
            </a:r>
            <a:r>
              <a:rPr lang="cs-CZ" sz="1600" b="1" dirty="0" smtClean="0">
                <a:solidFill>
                  <a:srgbClr val="FF0000"/>
                </a:solidFill>
              </a:rPr>
              <a:t>MŠMT nezapsalo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smtClean="0"/>
              <a:t>Praha 4</a:t>
            </a:r>
            <a:r>
              <a:rPr lang="cs-CZ" sz="1600" dirty="0" smtClean="0"/>
              <a:t>, ??? (150) dětí, 7500 Kč</a:t>
            </a:r>
            <a:br>
              <a:rPr lang="cs-CZ" sz="1600" dirty="0" smtClean="0"/>
            </a:br>
            <a:r>
              <a:rPr lang="cs-CZ" sz="1600" b="1" dirty="0" smtClean="0"/>
              <a:t>Praha 6</a:t>
            </a:r>
            <a:r>
              <a:rPr lang="cs-CZ" sz="1600" dirty="0" smtClean="0"/>
              <a:t>, 100 (150) dětí, 9500 Kč</a:t>
            </a:r>
            <a:br>
              <a:rPr lang="cs-CZ" sz="1600" dirty="0" smtClean="0"/>
            </a:br>
            <a:r>
              <a:rPr lang="cs-CZ" sz="1600" b="1" dirty="0" smtClean="0"/>
              <a:t>Praha 13</a:t>
            </a:r>
            <a:r>
              <a:rPr lang="cs-CZ" sz="1600" dirty="0" smtClean="0"/>
              <a:t>, ??? (150) dětí, 9000 Kč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cs-CZ" sz="1600" dirty="0" smtClean="0"/>
              <a:t>1. září 2018 </a:t>
            </a:r>
            <a:r>
              <a:rPr lang="cs-CZ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 ? ?</a:t>
            </a:r>
          </a:p>
          <a:p>
            <a:endParaRPr lang="cs-CZ" sz="1600" dirty="0"/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 bwMode="auto">
          <a:xfrm>
            <a:off x="4814047" y="1645023"/>
            <a:ext cx="3742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1600" b="1" dirty="0">
                <a:latin typeface="+mn-lt"/>
              </a:rPr>
              <a:t>Do prvních tříd </a:t>
            </a:r>
            <a:r>
              <a:rPr lang="cs-CZ" sz="1600" b="1" dirty="0" smtClean="0">
                <a:latin typeface="+mn-lt"/>
              </a:rPr>
              <a:t>2017:</a:t>
            </a: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v Praze už přes 200 zájemců. Tj. přes 1000 %.</a:t>
            </a:r>
          </a:p>
          <a:p>
            <a:pPr>
              <a:defRPr/>
            </a:pPr>
            <a:endParaRPr lang="cs-CZ" sz="1600" dirty="0">
              <a:latin typeface="+mn-lt"/>
            </a:endParaRPr>
          </a:p>
          <a:p>
            <a:pPr>
              <a:defRPr/>
            </a:pPr>
            <a:r>
              <a:rPr lang="cs-CZ" sz="1600" dirty="0">
                <a:latin typeface="+mn-lt"/>
              </a:rPr>
              <a:t>v Brně a Olomouci přes 200 %.</a:t>
            </a:r>
          </a:p>
          <a:p>
            <a:pPr>
              <a:defRPr/>
            </a:pPr>
            <a:endParaRPr lang="cs-CZ" sz="1600" dirty="0">
              <a:latin typeface="+mn-lt"/>
            </a:endParaRPr>
          </a:p>
          <a:p>
            <a:pPr>
              <a:defRPr/>
            </a:pPr>
            <a:r>
              <a:rPr lang="cs-CZ" sz="1600" dirty="0">
                <a:latin typeface="+mn-lt"/>
              </a:rPr>
              <a:t>Výběr losem</a:t>
            </a:r>
          </a:p>
          <a:p>
            <a:pPr>
              <a:defRPr/>
            </a:pPr>
            <a:endParaRPr lang="cs-CZ" sz="1600" dirty="0">
              <a:latin typeface="+mn-lt"/>
            </a:endParaRPr>
          </a:p>
          <a:p>
            <a:pPr>
              <a:defRPr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Nabídka pro neuspokojené zájemce.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Historie, současnost a budoucnost</a:t>
            </a:r>
            <a:endParaRPr lang="cs-CZ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20"/>
            <a:ext cx="72104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066" y="2815366"/>
            <a:ext cx="7372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4284793"/>
            <a:ext cx="7191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90500" y="1268413"/>
            <a:ext cx="85677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cs-CZ"/>
              <a:t>Jak vybíráme průvodce</a:t>
            </a:r>
          </a:p>
          <a:p>
            <a:pPr marL="457200" indent="-457200">
              <a:spcBef>
                <a:spcPct val="50000"/>
              </a:spcBef>
            </a:pPr>
            <a:endParaRPr lang="cs-CZ"/>
          </a:p>
          <a:p>
            <a:pPr marL="457200" indent="-457200">
              <a:spcBef>
                <a:spcPct val="50000"/>
              </a:spcBef>
            </a:pPr>
            <a:endParaRPr lang="cs-CZ"/>
          </a:p>
        </p:txBody>
      </p:sp>
      <p:pic>
        <p:nvPicPr>
          <p:cNvPr id="41986" name="Picture 2" descr="Fotka uživatele ScioŠkol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8801"/>
            <a:ext cx="9174163" cy="40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2501900" y="1040187"/>
            <a:ext cx="6642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Inzerát:</a:t>
            </a:r>
            <a:r>
              <a:rPr lang="cs-CZ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http://www.lmcg2.com/</a:t>
            </a:r>
            <a:r>
              <a:rPr lang="cs-CZ" sz="2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pd</a:t>
            </a:r>
            <a:r>
              <a:rPr lang="cs-CZ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/1184206427/?</a:t>
            </a:r>
            <a:r>
              <a:rPr lang="cs-CZ" sz="2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rps</a:t>
            </a:r>
            <a:r>
              <a:rPr lang="cs-CZ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=202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16859" y="0"/>
            <a:ext cx="8229600" cy="1009650"/>
          </a:xfrm>
        </p:spPr>
        <p:txBody>
          <a:bodyPr/>
          <a:lstStyle/>
          <a:p>
            <a:r>
              <a:rPr lang="cs-CZ" dirty="0" smtClean="0"/>
              <a:t>Hledáme 40 průvodců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74811" y="5013062"/>
            <a:ext cx="8727141" cy="1844937"/>
          </a:xfrm>
        </p:spPr>
        <p:txBody>
          <a:bodyPr/>
          <a:lstStyle/>
          <a:p>
            <a:r>
              <a:rPr lang="cs-CZ" sz="2800" dirty="0" smtClean="0"/>
              <a:t>Integrované, vyrovnané a otevřené osobnosti. Nebojí se problémů a postaví se většině, když je to třeba. </a:t>
            </a:r>
            <a:br>
              <a:rPr lang="cs-CZ" sz="2800" dirty="0" smtClean="0"/>
            </a:br>
            <a:r>
              <a:rPr lang="cs-CZ" sz="2800" dirty="0" smtClean="0"/>
              <a:t>Na nic si nehrají. Nemají potřebu ostatním něco dokazovat, zejména ne dětem.</a:t>
            </a:r>
          </a:p>
          <a:p>
            <a:pPr algn="just"/>
            <a:endParaRPr lang="cs-CZ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Výsledek obrázku pro klíče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435" y="3436264"/>
            <a:ext cx="5190565" cy="34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ScioŠkoly</a:t>
            </a:r>
            <a:r>
              <a:rPr lang="cs-CZ" dirty="0" smtClean="0"/>
              <a:t> školám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532965"/>
            <a:ext cx="8229600" cy="4593198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cs-CZ" sz="2800" dirty="0" smtClean="0"/>
              <a:t>Aby se další školy mohly inspirovat a čerpat ze zkušeností, nápadů a postupů, které ve </a:t>
            </a:r>
            <a:r>
              <a:rPr lang="cs-CZ" sz="2800" dirty="0" err="1" smtClean="0"/>
              <a:t>ScioŠkolách</a:t>
            </a:r>
            <a:r>
              <a:rPr lang="cs-CZ" sz="2800" dirty="0" smtClean="0"/>
              <a:t> vzniknou, odzkoušejí a odladí.</a:t>
            </a:r>
          </a:p>
          <a:p>
            <a:pPr marL="457200" indent="-457200" algn="just">
              <a:spcBef>
                <a:spcPct val="50000"/>
              </a:spcBef>
            </a:pPr>
            <a:r>
              <a:rPr lang="cs-CZ" sz="2800" dirty="0" smtClean="0"/>
              <a:t>Popsané a zdokumentované projekty</a:t>
            </a:r>
          </a:p>
          <a:p>
            <a:pPr marL="457200" indent="-457200" algn="just">
              <a:spcBef>
                <a:spcPct val="50000"/>
              </a:spcBef>
            </a:pPr>
            <a:r>
              <a:rPr lang="cs-CZ" sz="2800" dirty="0" smtClean="0"/>
              <a:t>Organizace dne ve </a:t>
            </a:r>
            <a:r>
              <a:rPr lang="cs-CZ" sz="2800" dirty="0" err="1" smtClean="0"/>
              <a:t>ScioŠkolách</a:t>
            </a:r>
            <a:endParaRPr lang="cs-CZ" sz="2800" dirty="0" smtClean="0"/>
          </a:p>
          <a:p>
            <a:pPr marL="457200" indent="-457200" algn="just">
              <a:spcBef>
                <a:spcPct val="50000"/>
              </a:spcBef>
            </a:pPr>
            <a:r>
              <a:rPr lang="cs-CZ" sz="2800" dirty="0" smtClean="0"/>
              <a:t>Koleje, kruhy, tandemová výuka, výměny průvodců</a:t>
            </a:r>
          </a:p>
          <a:p>
            <a:pPr marL="457200" indent="-457200" algn="just">
              <a:spcBef>
                <a:spcPct val="50000"/>
              </a:spcBef>
            </a:pPr>
            <a:endParaRPr lang="cs-CZ" sz="2800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www.scioskola.cz/Images/logo-scios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1025525"/>
            <a:ext cx="707548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13317" name="Picture 5" descr="Příroda, pole, tráva, světle zelená, Les, stromy, obloha, mraky vek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121025"/>
            <a:ext cx="6773862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zelené louce</a:t>
            </a:r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452282"/>
            <a:ext cx="8229600" cy="438374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/>
              <a:t>Cíle, hodnoty a </a:t>
            </a:r>
            <a:br>
              <a:rPr lang="cs-CZ" dirty="0" smtClean="0"/>
            </a:br>
            <a:r>
              <a:rPr lang="cs-CZ" dirty="0" smtClean="0"/>
              <a:t>pedagogické zásady </a:t>
            </a:r>
            <a:br>
              <a:rPr lang="cs-CZ" dirty="0" smtClean="0"/>
            </a:br>
            <a:r>
              <a:rPr lang="cs-CZ" dirty="0" err="1" smtClean="0"/>
              <a:t>ScioŠkol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altLang="cs-CZ" dirty="0" smtClean="0"/>
              <a:t> </a:t>
            </a:r>
            <a:br>
              <a:rPr lang="cs-CZ" altLang="cs-CZ" dirty="0" smtClean="0"/>
            </a:br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www.scioskola.cz/Images/logo-scios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195388"/>
            <a:ext cx="23606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Jeden z cílů - Studijní autonomie</a:t>
            </a:r>
            <a:endParaRPr lang="cs-CZ" sz="4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922929"/>
            <a:ext cx="8229600" cy="420323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Studijní autonomie </a:t>
            </a:r>
            <a:r>
              <a:rPr lang="cs-CZ" sz="2800" b="1" dirty="0" smtClean="0"/>
              <a:t>= schopnost převzít kontrolu nad vlastním učením, nést </a:t>
            </a:r>
            <a:r>
              <a:rPr lang="cs-CZ" sz="2800" b="1" dirty="0" err="1" smtClean="0"/>
              <a:t>zodpověnost</a:t>
            </a:r>
            <a:endParaRPr lang="cs-CZ" sz="2800" b="1" dirty="0" smtClean="0"/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Být studijně autonomní je mnohem lepší než umět řešit rovnice, vyznat se ve systému živočichů, umět vyjmenovat všechny Přemyslovce či znát Ohmův zákon. 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orientace</a:t>
            </a:r>
            <a:r>
              <a:rPr lang="cs-CZ" sz="2800" b="1" dirty="0" smtClean="0"/>
              <a:t> – plán – realizace – vyhodnocení </a:t>
            </a:r>
            <a:endParaRPr lang="cs-CZ" altLang="cs-CZ" sz="2800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12682" y="165007"/>
            <a:ext cx="77724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altLang="cs-CZ" sz="4800" dirty="0">
                <a:solidFill>
                  <a:schemeClr val="bg1"/>
                </a:solidFill>
                <a:latin typeface="Segoe UI Light" pitchFamily="34" charset="0"/>
              </a:rPr>
              <a:t> Máte nějaké otázky?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3601"/>
            <a:ext cx="914400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ttp://www.scioskola.cz/Images/logo-scios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050925"/>
            <a:ext cx="84994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Hodnoty – Pevný bod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3361765"/>
            <a:ext cx="8229600" cy="3496235"/>
          </a:xfrm>
        </p:spPr>
        <p:txBody>
          <a:bodyPr/>
          <a:lstStyle/>
          <a:p>
            <a:pPr marL="457200" indent="-457200" algn="ctr"/>
            <a:r>
              <a:rPr lang="cs-CZ" altLang="cs-CZ" sz="2800" dirty="0" smtClean="0"/>
              <a:t>• svoboda</a:t>
            </a:r>
          </a:p>
          <a:p>
            <a:pPr marL="457200" indent="-457200" algn="ctr"/>
            <a:r>
              <a:rPr lang="cs-CZ" altLang="cs-CZ" sz="2800" dirty="0" smtClean="0"/>
              <a:t>• morálka</a:t>
            </a:r>
          </a:p>
          <a:p>
            <a:pPr marL="457200" indent="-457200" algn="ctr"/>
            <a:r>
              <a:rPr lang="cs-CZ" altLang="cs-CZ" sz="2800" dirty="0" smtClean="0"/>
              <a:t>• otevřenost</a:t>
            </a:r>
          </a:p>
          <a:p>
            <a:pPr marL="457200" indent="-457200" algn="ctr"/>
            <a:r>
              <a:rPr lang="cs-CZ" altLang="cs-CZ" sz="2800" dirty="0" smtClean="0"/>
              <a:t>• pozitivnost</a:t>
            </a:r>
          </a:p>
          <a:p>
            <a:pPr marL="457200" indent="-457200" algn="ctr"/>
            <a:r>
              <a:rPr lang="cs-CZ" altLang="cs-CZ" sz="2800" dirty="0" smtClean="0"/>
              <a:t>• aktivita</a:t>
            </a:r>
          </a:p>
          <a:p>
            <a:pPr marL="457200" indent="-457200" algn="ctr"/>
            <a:r>
              <a:rPr lang="cs-CZ" altLang="cs-CZ" sz="2800" dirty="0" smtClean="0"/>
              <a:t>• odvaha </a:t>
            </a:r>
            <a:endParaRPr lang="cs-CZ" altLang="cs-CZ" sz="2800" b="1" dirty="0" smtClean="0"/>
          </a:p>
          <a:p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19918" y="1612899"/>
            <a:ext cx="39399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PRŮBĚH UČENÍ A ROZVOJE</a:t>
            </a:r>
          </a:p>
          <a:p>
            <a:pPr>
              <a:defRPr/>
            </a:pPr>
            <a:r>
              <a:rPr lang="cs-CZ" sz="2000" dirty="0" smtClean="0">
                <a:latin typeface="+mn-lt"/>
              </a:rPr>
              <a:t>7. </a:t>
            </a:r>
            <a:r>
              <a:rPr lang="cs-CZ" sz="2000" dirty="0">
                <a:latin typeface="+mn-lt"/>
              </a:rPr>
              <a:t>Hlavním aktérem má být dítě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 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8</a:t>
            </a:r>
            <a:r>
              <a:rPr lang="cs-CZ" sz="2000" dirty="0" smtClean="0">
                <a:latin typeface="+mn-lt"/>
              </a:rPr>
              <a:t>. </a:t>
            </a:r>
            <a:r>
              <a:rPr lang="cs-CZ" sz="2000" dirty="0">
                <a:latin typeface="+mn-lt"/>
              </a:rPr>
              <a:t>Zpětná vazba, ne známky </a:t>
            </a:r>
          </a:p>
          <a:p>
            <a:pPr>
              <a:defRPr/>
            </a:pPr>
            <a:r>
              <a:rPr lang="cs-CZ" sz="2000" dirty="0">
                <a:latin typeface="+mn-lt"/>
              </a:rPr>
              <a:t> </a:t>
            </a:r>
          </a:p>
          <a:p>
            <a:pPr marL="514350" indent="-514350">
              <a:defRPr/>
            </a:pPr>
            <a:r>
              <a:rPr lang="cs-CZ" sz="2000" dirty="0">
                <a:latin typeface="+mn-lt"/>
              </a:rPr>
              <a:t>9</a:t>
            </a:r>
            <a:r>
              <a:rPr lang="cs-CZ" sz="2000" dirty="0" smtClean="0">
                <a:latin typeface="+mn-lt"/>
              </a:rPr>
              <a:t>.  </a:t>
            </a:r>
            <a:r>
              <a:rPr lang="cs-CZ" sz="2000" dirty="0">
                <a:latin typeface="+mn-lt"/>
              </a:rPr>
              <a:t>Zóna nejbližšího rozvoje</a:t>
            </a:r>
            <a:br>
              <a:rPr lang="cs-CZ" sz="2000" dirty="0">
                <a:latin typeface="+mn-lt"/>
              </a:rPr>
            </a:br>
            <a:endParaRPr lang="cs-CZ" sz="2000" dirty="0">
              <a:latin typeface="+mn-lt"/>
            </a:endParaRPr>
          </a:p>
          <a:p>
            <a:pPr marL="268288" indent="-268288">
              <a:defRPr/>
            </a:pPr>
            <a:r>
              <a:rPr lang="cs-CZ" sz="2000" dirty="0" smtClean="0">
                <a:latin typeface="+mn-lt"/>
              </a:rPr>
              <a:t>10. </a:t>
            </a:r>
            <a:r>
              <a:rPr lang="cs-CZ" sz="2000" dirty="0">
                <a:solidFill>
                  <a:srgbClr val="C00000"/>
                </a:solidFill>
                <a:latin typeface="+mn-lt"/>
              </a:rPr>
              <a:t>My víme</a:t>
            </a:r>
            <a:r>
              <a:rPr lang="cs-CZ" sz="2000" dirty="0">
                <a:latin typeface="+mn-lt"/>
              </a:rPr>
              <a:t>, že o učení toho hodně nevíme</a:t>
            </a:r>
          </a:p>
          <a:p>
            <a:pPr>
              <a:defRPr/>
            </a:pPr>
            <a:endParaRPr lang="cs-CZ" sz="2000" dirty="0">
              <a:latin typeface="+mn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zásad práce </a:t>
            </a:r>
            <a:r>
              <a:rPr lang="cs-CZ" dirty="0" err="1" smtClean="0"/>
              <a:t>ScioŠkol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4007224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DĚTI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cs-CZ" sz="2000" dirty="0" smtClean="0"/>
              <a:t>1. Děti se chtějí a umějí učit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cs-CZ" sz="2000" dirty="0" smtClean="0"/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cs-CZ" sz="2000" dirty="0" smtClean="0"/>
              <a:t>2. Každé dítě je jedinečné </a:t>
            </a:r>
          </a:p>
          <a:p>
            <a:pPr>
              <a:spcBef>
                <a:spcPts val="0"/>
              </a:spcBef>
              <a:defRPr/>
            </a:pPr>
            <a:endParaRPr lang="cs-CZ" sz="2000" dirty="0" smtClean="0"/>
          </a:p>
          <a:p>
            <a:pPr>
              <a:spcBef>
                <a:spcPts val="0"/>
              </a:spcBef>
              <a:defRPr/>
            </a:pP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PROSTŘEDÍ</a:t>
            </a:r>
          </a:p>
          <a:p>
            <a:pPr>
              <a:spcBef>
                <a:spcPts val="0"/>
              </a:spcBef>
              <a:defRPr/>
            </a:pPr>
            <a:r>
              <a:rPr lang="cs-CZ" sz="2000" dirty="0" smtClean="0"/>
              <a:t>3. Otevřenost světu mimo školu </a:t>
            </a:r>
          </a:p>
          <a:p>
            <a:pPr>
              <a:spcBef>
                <a:spcPts val="0"/>
              </a:spcBef>
              <a:defRPr/>
            </a:pPr>
            <a:r>
              <a:rPr lang="cs-CZ" sz="2000" dirty="0" smtClean="0"/>
              <a:t> </a:t>
            </a:r>
          </a:p>
          <a:p>
            <a:pPr marL="358775" indent="-358775">
              <a:spcBef>
                <a:spcPts val="0"/>
              </a:spcBef>
              <a:defRPr/>
            </a:pPr>
            <a:r>
              <a:rPr lang="cs-CZ" sz="2000" dirty="0" smtClean="0"/>
              <a:t>4. Rozmanité a motivující prostředí </a:t>
            </a:r>
          </a:p>
          <a:p>
            <a:pPr>
              <a:spcBef>
                <a:spcPts val="0"/>
              </a:spcBef>
              <a:defRPr/>
            </a:pPr>
            <a:endParaRPr lang="cs-CZ" sz="2000" dirty="0" smtClean="0"/>
          </a:p>
          <a:p>
            <a:pPr>
              <a:spcBef>
                <a:spcPts val="0"/>
              </a:spcBef>
              <a:defRPr/>
            </a:pPr>
            <a:r>
              <a:rPr lang="cs-CZ" sz="2000" dirty="0" smtClean="0"/>
              <a:t>5. Směrující prostředí</a:t>
            </a:r>
          </a:p>
          <a:p>
            <a:pPr>
              <a:spcBef>
                <a:spcPts val="0"/>
              </a:spcBef>
              <a:defRPr/>
            </a:pPr>
            <a:r>
              <a:rPr lang="cs-CZ" sz="2000" dirty="0" smtClean="0"/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cs-CZ" sz="2000" dirty="0" smtClean="0"/>
              <a:t>6. Bezpečné a přívětivé prostředí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cs-CZ" sz="2000" dirty="0" smtClean="0"/>
              <a:t> </a:t>
            </a:r>
          </a:p>
          <a:p>
            <a:pPr>
              <a:spcBef>
                <a:spcPts val="0"/>
              </a:spcBef>
            </a:pPr>
            <a:endParaRPr lang="cs-CZ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 descr="https://static.levneucebnice.cz/files/photos/w/2/2182fe2a46f9801dbf1eae469b5309271f634f35.jpg?v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360" y="4475182"/>
            <a:ext cx="1623293" cy="2382818"/>
          </a:xfrm>
          <a:prstGeom prst="rect">
            <a:avLst/>
          </a:prstGeom>
          <a:noFill/>
        </p:spPr>
      </p:pic>
      <p:pic>
        <p:nvPicPr>
          <p:cNvPr id="19459" name="Picture 7" descr="161636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344" y="4528932"/>
            <a:ext cx="1524112" cy="23290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9" descr="l139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172" y="4531682"/>
            <a:ext cx="1516828" cy="23263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7" descr="Obálka titulu Morálka lidské mys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1241" y="4513079"/>
            <a:ext cx="1548149" cy="2344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5" name="Picture 9" descr="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40737"/>
            <a:ext cx="1544842" cy="23172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Poznatky kognitivních věd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06070"/>
            <a:ext cx="8229600" cy="4525963"/>
          </a:xfrm>
        </p:spPr>
        <p:txBody>
          <a:bodyPr/>
          <a:lstStyle/>
          <a:p>
            <a:pPr marL="457200" indent="-457200" algn="just"/>
            <a:r>
              <a:rPr lang="cs-CZ" altLang="zh-CN" sz="1600" dirty="0" err="1" smtClean="0"/>
              <a:t>Carol</a:t>
            </a:r>
            <a:r>
              <a:rPr lang="cs-CZ" altLang="zh-CN" sz="1600" dirty="0" smtClean="0"/>
              <a:t> </a:t>
            </a:r>
            <a:r>
              <a:rPr lang="cs-CZ" altLang="zh-CN" sz="1600" dirty="0" err="1" smtClean="0"/>
              <a:t>Dweck</a:t>
            </a:r>
            <a:r>
              <a:rPr lang="cs-CZ" altLang="zh-CN" sz="1600" dirty="0" smtClean="0"/>
              <a:t>: Poznatky o pochvalách</a:t>
            </a:r>
          </a:p>
          <a:p>
            <a:pPr marL="457200" indent="-457200" algn="just"/>
            <a:r>
              <a:rPr lang="cs-CZ" altLang="zh-CN" sz="1600" dirty="0" smtClean="0">
                <a:hlinkClick r:id="rId7"/>
              </a:rPr>
              <a:t>http://www.</a:t>
            </a:r>
            <a:r>
              <a:rPr lang="cs-CZ" altLang="zh-CN" sz="1600" dirty="0" err="1" smtClean="0">
                <a:hlinkClick r:id="rId7"/>
              </a:rPr>
              <a:t>ted.com</a:t>
            </a:r>
            <a:r>
              <a:rPr lang="cs-CZ" altLang="zh-CN" sz="1600" dirty="0" smtClean="0">
                <a:hlinkClick r:id="rId7"/>
              </a:rPr>
              <a:t>/</a:t>
            </a:r>
            <a:r>
              <a:rPr lang="cs-CZ" altLang="zh-CN" sz="1600" dirty="0" err="1" smtClean="0">
                <a:hlinkClick r:id="rId7"/>
              </a:rPr>
              <a:t>talks</a:t>
            </a:r>
            <a:r>
              <a:rPr lang="cs-CZ" altLang="zh-CN" sz="1600" dirty="0" smtClean="0">
                <a:hlinkClick r:id="rId7"/>
              </a:rPr>
              <a:t>/</a:t>
            </a:r>
            <a:r>
              <a:rPr lang="cs-CZ" altLang="zh-CN" sz="1600" dirty="0" err="1" smtClean="0">
                <a:hlinkClick r:id="rId7"/>
              </a:rPr>
              <a:t>carol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dweck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the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power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of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believing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that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you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can</a:t>
            </a:r>
            <a:r>
              <a:rPr lang="cs-CZ" altLang="zh-CN" sz="1600" dirty="0" smtClean="0">
                <a:hlinkClick r:id="rId7"/>
              </a:rPr>
              <a:t>_</a:t>
            </a:r>
            <a:r>
              <a:rPr lang="cs-CZ" altLang="zh-CN" sz="1600" dirty="0" err="1" smtClean="0">
                <a:hlinkClick r:id="rId7"/>
              </a:rPr>
              <a:t>improve</a:t>
            </a:r>
            <a:endParaRPr lang="cs-CZ" altLang="zh-CN" sz="1600" dirty="0" smtClean="0"/>
          </a:p>
          <a:p>
            <a:pPr marL="457200" indent="-457200" algn="just"/>
            <a:r>
              <a:rPr lang="cs-CZ" altLang="zh-CN" sz="1600" dirty="0" smtClean="0"/>
              <a:t>D. Pink: Motivace k učení</a:t>
            </a:r>
          </a:p>
          <a:p>
            <a:pPr marL="457200" indent="-457200" algn="just"/>
            <a:r>
              <a:rPr lang="cs-CZ" altLang="zh-CN" sz="1600" dirty="0" smtClean="0">
                <a:hlinkClick r:id="rId8"/>
              </a:rPr>
              <a:t>http://www.</a:t>
            </a:r>
            <a:r>
              <a:rPr lang="cs-CZ" altLang="zh-CN" sz="1600" dirty="0" err="1" smtClean="0">
                <a:hlinkClick r:id="rId8"/>
              </a:rPr>
              <a:t>ted.com</a:t>
            </a:r>
            <a:r>
              <a:rPr lang="cs-CZ" altLang="zh-CN" sz="1600" dirty="0" smtClean="0">
                <a:hlinkClick r:id="rId8"/>
              </a:rPr>
              <a:t>/</a:t>
            </a:r>
            <a:r>
              <a:rPr lang="cs-CZ" altLang="zh-CN" sz="1600" dirty="0" err="1" smtClean="0">
                <a:hlinkClick r:id="rId8"/>
              </a:rPr>
              <a:t>talks</a:t>
            </a:r>
            <a:r>
              <a:rPr lang="cs-CZ" altLang="zh-CN" sz="1600" dirty="0" smtClean="0">
                <a:hlinkClick r:id="rId8"/>
              </a:rPr>
              <a:t>/</a:t>
            </a:r>
            <a:r>
              <a:rPr lang="cs-CZ" altLang="zh-CN" sz="1600" dirty="0" err="1" smtClean="0">
                <a:hlinkClick r:id="rId8"/>
              </a:rPr>
              <a:t>dan</a:t>
            </a:r>
            <a:r>
              <a:rPr lang="cs-CZ" altLang="zh-CN" sz="1600" dirty="0" smtClean="0">
                <a:hlinkClick r:id="rId8"/>
              </a:rPr>
              <a:t>_pink_on_</a:t>
            </a:r>
            <a:r>
              <a:rPr lang="cs-CZ" altLang="zh-CN" sz="1600" dirty="0" err="1" smtClean="0">
                <a:hlinkClick r:id="rId8"/>
              </a:rPr>
              <a:t>motivation</a:t>
            </a:r>
            <a:endParaRPr lang="cs-CZ" altLang="zh-CN" sz="1600" dirty="0" smtClean="0"/>
          </a:p>
          <a:p>
            <a:pPr marL="457200" indent="-457200" algn="just"/>
            <a:r>
              <a:rPr lang="cs-CZ" altLang="zh-CN" sz="1600" dirty="0" smtClean="0"/>
              <a:t>D. </a:t>
            </a:r>
            <a:r>
              <a:rPr lang="cs-CZ" altLang="zh-CN" sz="1600" dirty="0" err="1" smtClean="0"/>
              <a:t>Kahneman</a:t>
            </a:r>
            <a:r>
              <a:rPr lang="cs-CZ" altLang="zh-CN" sz="1600" dirty="0" smtClean="0"/>
              <a:t>, nositel Nobelovy ceny, chyby v myšlení, učebnice</a:t>
            </a:r>
          </a:p>
          <a:p>
            <a:pPr marL="457200" indent="-457200" algn="just"/>
            <a:r>
              <a:rPr lang="cs-CZ" altLang="zh-CN" sz="1600" dirty="0" smtClean="0">
                <a:hlinkClick r:id="rId9"/>
              </a:rPr>
              <a:t>http://www.</a:t>
            </a:r>
            <a:r>
              <a:rPr lang="cs-CZ" altLang="zh-CN" sz="1600" dirty="0" err="1" smtClean="0">
                <a:hlinkClick r:id="rId9"/>
              </a:rPr>
              <a:t>ted.com</a:t>
            </a:r>
            <a:r>
              <a:rPr lang="cs-CZ" altLang="zh-CN" sz="1600" dirty="0" smtClean="0">
                <a:hlinkClick r:id="rId9"/>
              </a:rPr>
              <a:t>/</a:t>
            </a:r>
            <a:r>
              <a:rPr lang="cs-CZ" altLang="zh-CN" sz="1600" dirty="0" err="1" smtClean="0">
                <a:hlinkClick r:id="rId9"/>
              </a:rPr>
              <a:t>talks</a:t>
            </a:r>
            <a:r>
              <a:rPr lang="cs-CZ" altLang="zh-CN" sz="1600" dirty="0" smtClean="0">
                <a:hlinkClick r:id="rId9"/>
              </a:rPr>
              <a:t>/</a:t>
            </a:r>
            <a:r>
              <a:rPr lang="cs-CZ" altLang="zh-CN" sz="1600" dirty="0" err="1" smtClean="0">
                <a:hlinkClick r:id="rId9"/>
              </a:rPr>
              <a:t>daniel</a:t>
            </a:r>
            <a:r>
              <a:rPr lang="cs-CZ" altLang="zh-CN" sz="1600" dirty="0" smtClean="0">
                <a:hlinkClick r:id="rId9"/>
              </a:rPr>
              <a:t>_</a:t>
            </a:r>
            <a:r>
              <a:rPr lang="cs-CZ" altLang="zh-CN" sz="1600" dirty="0" err="1" smtClean="0">
                <a:hlinkClick r:id="rId9"/>
              </a:rPr>
              <a:t>kahneman</a:t>
            </a:r>
            <a:r>
              <a:rPr lang="cs-CZ" altLang="zh-CN" sz="1600" dirty="0" smtClean="0">
                <a:hlinkClick r:id="rId9"/>
              </a:rPr>
              <a:t>_</a:t>
            </a:r>
            <a:r>
              <a:rPr lang="cs-CZ" altLang="zh-CN" sz="1600" dirty="0" err="1" smtClean="0">
                <a:hlinkClick r:id="rId9"/>
              </a:rPr>
              <a:t>the</a:t>
            </a:r>
            <a:r>
              <a:rPr lang="cs-CZ" altLang="zh-CN" sz="1600" dirty="0" smtClean="0">
                <a:hlinkClick r:id="rId9"/>
              </a:rPr>
              <a:t>_</a:t>
            </a:r>
            <a:r>
              <a:rPr lang="cs-CZ" altLang="zh-CN" sz="1600" dirty="0" err="1" smtClean="0">
                <a:hlinkClick r:id="rId9"/>
              </a:rPr>
              <a:t>riddle</a:t>
            </a:r>
            <a:r>
              <a:rPr lang="cs-CZ" altLang="zh-CN" sz="1600" dirty="0" smtClean="0">
                <a:hlinkClick r:id="rId9"/>
              </a:rPr>
              <a:t>_</a:t>
            </a:r>
            <a:r>
              <a:rPr lang="cs-CZ" altLang="zh-CN" sz="1600" dirty="0" err="1" smtClean="0">
                <a:hlinkClick r:id="rId9"/>
              </a:rPr>
              <a:t>of</a:t>
            </a:r>
            <a:r>
              <a:rPr lang="cs-CZ" altLang="zh-CN" sz="1600" dirty="0" smtClean="0">
                <a:hlinkClick r:id="rId9"/>
              </a:rPr>
              <a:t>_</a:t>
            </a:r>
            <a:r>
              <a:rPr lang="cs-CZ" altLang="zh-CN" sz="1600" dirty="0" err="1" smtClean="0">
                <a:hlinkClick r:id="rId9"/>
              </a:rPr>
              <a:t>experience</a:t>
            </a:r>
            <a:r>
              <a:rPr lang="cs-CZ" altLang="zh-CN" sz="1600" dirty="0" smtClean="0">
                <a:hlinkClick r:id="rId9"/>
              </a:rPr>
              <a:t>_</a:t>
            </a:r>
            <a:r>
              <a:rPr lang="cs-CZ" altLang="zh-CN" sz="1600" dirty="0" err="1" smtClean="0">
                <a:hlinkClick r:id="rId9"/>
              </a:rPr>
              <a:t>vs</a:t>
            </a:r>
            <a:r>
              <a:rPr lang="cs-CZ" altLang="zh-CN" sz="1600" dirty="0" smtClean="0">
                <a:hlinkClick r:id="rId9"/>
              </a:rPr>
              <a:t>_</a:t>
            </a:r>
            <a:r>
              <a:rPr lang="cs-CZ" altLang="zh-CN" sz="1600" dirty="0" err="1" smtClean="0">
                <a:hlinkClick r:id="rId9"/>
              </a:rPr>
              <a:t>memory</a:t>
            </a:r>
            <a:endParaRPr lang="cs-CZ" altLang="zh-CN" sz="1600" dirty="0" smtClean="0"/>
          </a:p>
          <a:p>
            <a:pPr marL="457200" indent="-457200" algn="just"/>
            <a:r>
              <a:rPr lang="cs-CZ" altLang="cs-CZ" sz="1600" dirty="0" err="1" smtClean="0"/>
              <a:t>Edyta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Gruszczyk</a:t>
            </a:r>
            <a:r>
              <a:rPr lang="cs-CZ" altLang="cs-CZ" sz="1600" dirty="0" smtClean="0"/>
              <a:t>-</a:t>
            </a:r>
            <a:r>
              <a:rPr lang="cs-CZ" altLang="cs-CZ" sz="1600" dirty="0" err="1" smtClean="0"/>
              <a:t>Kolczyńska</a:t>
            </a:r>
            <a:r>
              <a:rPr lang="cs-CZ" altLang="cs-CZ" sz="1600" dirty="0" smtClean="0"/>
              <a:t>: rozdíly v předpokladech učit se matematiku </a:t>
            </a:r>
          </a:p>
          <a:p>
            <a:pPr marL="457200" indent="-457200" algn="just"/>
            <a:r>
              <a:rPr lang="cs-CZ" altLang="cs-CZ" sz="1600" dirty="0" smtClean="0"/>
              <a:t>Jean </a:t>
            </a:r>
            <a:r>
              <a:rPr lang="cs-CZ" altLang="cs-CZ" sz="1600" dirty="0" err="1" smtClean="0"/>
              <a:t>Piaget</a:t>
            </a:r>
            <a:r>
              <a:rPr lang="cs-CZ" altLang="cs-CZ" sz="1600" dirty="0" smtClean="0"/>
              <a:t>: </a:t>
            </a:r>
            <a:r>
              <a:rPr lang="cs-CZ" sz="1600" dirty="0" smtClean="0"/>
              <a:t>teorie kognitivního vývoje, </a:t>
            </a:r>
            <a:r>
              <a:rPr lang="cs-CZ" altLang="cs-CZ" sz="1600" dirty="0" smtClean="0"/>
              <a:t>Konstruktivismus</a:t>
            </a:r>
            <a:endParaRPr lang="cs-CZ" altLang="cs-CZ" sz="1600" b="1" dirty="0" smtClean="0">
              <a:solidFill>
                <a:srgbClr val="C00000"/>
              </a:solidFill>
            </a:endParaRPr>
          </a:p>
          <a:p>
            <a:pPr marL="457200" indent="-457200" algn="just"/>
            <a:r>
              <a:rPr lang="cs-CZ" sz="1600" dirty="0" smtClean="0"/>
              <a:t>Lev </a:t>
            </a:r>
            <a:r>
              <a:rPr lang="cs-CZ" sz="1600" dirty="0" err="1" smtClean="0"/>
              <a:t>Semjonovič</a:t>
            </a:r>
            <a:r>
              <a:rPr lang="cs-CZ" sz="1600" dirty="0" smtClean="0"/>
              <a:t> </a:t>
            </a:r>
            <a:r>
              <a:rPr lang="cs-CZ" sz="1600" dirty="0" err="1" smtClean="0"/>
              <a:t>Vygotskij</a:t>
            </a:r>
            <a:r>
              <a:rPr lang="cs-CZ" sz="1600" dirty="0" smtClean="0"/>
              <a:t> – zóna nejbližšího rozvoje</a:t>
            </a:r>
            <a:endParaRPr lang="cs-CZ" altLang="cs-CZ" sz="1600" dirty="0" smtClean="0"/>
          </a:p>
          <a:p>
            <a:pPr marL="457200" indent="-457200" algn="just"/>
            <a:r>
              <a:rPr lang="cs-CZ" altLang="cs-CZ" sz="1600" dirty="0" smtClean="0"/>
              <a:t>John Medina: Pravidla mozku</a:t>
            </a:r>
          </a:p>
          <a:p>
            <a:pPr algn="just"/>
            <a:endParaRPr lang="cs-CZ" sz="1600" dirty="0"/>
          </a:p>
        </p:txBody>
      </p:sp>
      <p:sp>
        <p:nvSpPr>
          <p:cNvPr id="41986" name="AutoShape 2" descr="Výsledek obrázku pro Pravidla mo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988" name="AutoShape 4" descr="Výsledek obrázku pro Pravidla mo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990" name="AutoShape 6" descr="Výsledek obrázku pro Pravidla mo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92" name="Picture 8" descr="Výsledek obrázku pro Pravidla mozk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3798" y="4549668"/>
            <a:ext cx="1623657" cy="23083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Děti se chtějí a umějí učit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02706" cy="4525963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rgbClr val="0066A4"/>
                </a:solidFill>
              </a:rPr>
              <a:t>Věříme dětem!</a:t>
            </a:r>
          </a:p>
          <a:p>
            <a:r>
              <a:rPr lang="cs-CZ" dirty="0" smtClean="0"/>
              <a:t>Děti mají přirozenou, vrozenou a evolucí rozvinutou chuť a potřebu učit se a rozvíjet. Jen tak se naučily chodit, mluvit, vidět, jednat s okolím a spoustu dalších věcí.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Děti se chtějí a umějí učit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02706" cy="4525963"/>
          </a:xfrm>
        </p:spPr>
        <p:txBody>
          <a:bodyPr/>
          <a:lstStyle/>
          <a:p>
            <a:r>
              <a:rPr lang="cs-CZ" dirty="0" smtClean="0"/>
              <a:t>Když dítě ponecháte bez dozoru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b="1" dirty="0" smtClean="0"/>
              <a:t>přirozeném </a:t>
            </a:r>
            <a:r>
              <a:rPr lang="cs-CZ" dirty="0" smtClean="0"/>
              <a:t>a bezpečném prostředí – začne se učit. Učí se to, co potřebuje umět.</a:t>
            </a:r>
          </a:p>
          <a:p>
            <a:endParaRPr lang="cs-CZ" dirty="0" smtClean="0"/>
          </a:p>
          <a:p>
            <a:r>
              <a:rPr lang="cs-CZ" dirty="0" smtClean="0"/>
              <a:t>Často je to ovšem něco jiného, než si my dospělí myslíme, že by se učit mělo.</a:t>
            </a:r>
          </a:p>
          <a:p>
            <a:endParaRPr lang="cs-CZ" dirty="0" smtClean="0"/>
          </a:p>
          <a:p>
            <a:r>
              <a:rPr lang="cs-CZ" dirty="0" smtClean="0"/>
              <a:t>Chceme-li zasahovat, měli bychom mít velkou jistotu, že to víme lépe.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587" y="1329391"/>
            <a:ext cx="7396163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3"/>
          <p:cNvSpPr txBox="1">
            <a:spLocks/>
          </p:cNvSpPr>
          <p:nvPr/>
        </p:nvSpPr>
        <p:spPr bwMode="auto">
          <a:xfrm>
            <a:off x="469750" y="-1"/>
            <a:ext cx="8229600" cy="131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10. My </a:t>
            </a:r>
            <a:r>
              <a:rPr kumimoji="0" lang="cs-CZ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víme</a:t>
            </a:r>
            <a: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, že o učení toho hodně nevíme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http://blog.aktualne.cz/media/294/20161104-medic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765" y="1345453"/>
            <a:ext cx="4645202" cy="55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10. My </a:t>
            </a:r>
            <a:r>
              <a:rPr kumimoji="0" lang="cs-CZ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víme</a:t>
            </a:r>
            <a: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, že o učení toho hodně nevíme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My </a:t>
            </a:r>
            <a:r>
              <a:rPr lang="cs-CZ" b="1" dirty="0" smtClean="0"/>
              <a:t>víme</a:t>
            </a:r>
            <a:r>
              <a:rPr lang="cs-CZ" dirty="0" smtClean="0"/>
              <a:t>, že o učení toho hodně nevíme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27094"/>
            <a:ext cx="8229600" cy="4499069"/>
          </a:xfrm>
        </p:spPr>
        <p:txBody>
          <a:bodyPr/>
          <a:lstStyle/>
          <a:p>
            <a:r>
              <a:rPr lang="cs-CZ" sz="2800" dirty="0" smtClean="0"/>
              <a:t>O procesu učení toho (zatím) ví věda jen málo. Problém ale není jen v tom, že toho o učení mnoho nevíme. Větší problém je, že mnoho lidí si to vůbec neuvědomuje.</a:t>
            </a:r>
          </a:p>
          <a:p>
            <a:pPr algn="just"/>
            <a:endParaRPr lang="cs-CZ" sz="2800" dirty="0" smtClean="0"/>
          </a:p>
          <a:p>
            <a:r>
              <a:rPr lang="cs-CZ" sz="2800" dirty="0" smtClean="0"/>
              <a:t>Z historického vývoje školy je zřejmé, že stovky let se s dětmi ve školách vlastně zcela nezodpovědně experimentuje.</a:t>
            </a:r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ttp://www.scioskola.cz/Images/logo-sciosk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67" y="1343306"/>
            <a:ext cx="23606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24581" name="Obrázek 5" descr="1200px-LeggCalvePerthe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2778"/>
            <a:ext cx="6669741" cy="483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683188" y="1438835"/>
            <a:ext cx="2460812" cy="54191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/>
              <a:t>Chodítka…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Už víme, že škodí …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Kdy začít chodit ví nejlépe dítě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endParaRPr lang="cs-CZ" sz="2800" dirty="0"/>
          </a:p>
        </p:txBody>
      </p:sp>
      <p:sp>
        <p:nvSpPr>
          <p:cNvPr id="10" name="Nadpis 3"/>
          <p:cNvSpPr txBox="1">
            <a:spLocks/>
          </p:cNvSpPr>
          <p:nvPr/>
        </p:nvSpPr>
        <p:spPr bwMode="auto">
          <a:xfrm>
            <a:off x="469750" y="-1"/>
            <a:ext cx="8229600" cy="131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10. My </a:t>
            </a:r>
            <a:r>
              <a:rPr kumimoji="0" lang="cs-CZ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víme</a:t>
            </a:r>
            <a:r>
              <a:rPr kumimoji="0" lang="cs-CZ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, že o učení toho hodně nevíme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My </a:t>
            </a:r>
            <a:r>
              <a:rPr lang="cs-CZ" b="1" dirty="0" smtClean="0"/>
              <a:t>víme</a:t>
            </a:r>
            <a:r>
              <a:rPr lang="cs-CZ" dirty="0" smtClean="0"/>
              <a:t>, že o učení toho hodně nevíme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5153" y="1627094"/>
            <a:ext cx="8799755" cy="4499069"/>
          </a:xfrm>
        </p:spPr>
        <p:txBody>
          <a:bodyPr/>
          <a:lstStyle/>
          <a:p>
            <a:r>
              <a:rPr lang="cs-CZ" sz="4000" dirty="0" smtClean="0"/>
              <a:t>Z Brna do Prahy je 205 km. Z Prahy vyjede auto do Brna průměrnou rychlostí 60 km/hod. </a:t>
            </a:r>
            <a:br>
              <a:rPr lang="cs-CZ" sz="4000" dirty="0" smtClean="0"/>
            </a:br>
            <a:r>
              <a:rPr lang="cs-CZ" sz="4000" dirty="0" smtClean="0"/>
              <a:t>Hodinu poté vyjede za ním další auto průměrnou rychlostí 100 km/hod. </a:t>
            </a:r>
            <a:br>
              <a:rPr lang="cs-CZ" sz="4000" dirty="0" smtClean="0"/>
            </a:br>
            <a:endParaRPr lang="cs-CZ" sz="4000" dirty="0" smtClean="0"/>
          </a:p>
          <a:p>
            <a:r>
              <a:rPr lang="cs-CZ" sz="4000" b="1" dirty="0" smtClean="0"/>
              <a:t>Za jak dlouho se potkají?</a:t>
            </a:r>
          </a:p>
          <a:p>
            <a:pPr algn="just"/>
            <a:endParaRPr lang="cs-CZ" sz="2800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otázky</a:t>
            </a:r>
            <a:endParaRPr lang="cs-CZ" dirty="0"/>
          </a:p>
        </p:txBody>
      </p:sp>
      <p:sp>
        <p:nvSpPr>
          <p:cNvPr id="7" name="Obdélník 4"/>
          <p:cNvSpPr>
            <a:spLocks noGrp="1" noChangeArrowheads="1"/>
          </p:cNvSpPr>
          <p:nvPr>
            <p:ph idx="1"/>
          </p:nvPr>
        </p:nvSpPr>
        <p:spPr bwMode="auto">
          <a:xfrm>
            <a:off x="470647" y="1600200"/>
            <a:ext cx="8216153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+mn-lt"/>
              </a:rPr>
              <a:t>Konstruktivismus</a:t>
            </a:r>
            <a:endParaRPr lang="cs-CZ" sz="2800" dirty="0">
              <a:latin typeface="+mn-lt"/>
            </a:endParaRPr>
          </a:p>
          <a:p>
            <a:r>
              <a:rPr lang="cs-CZ" sz="2800" b="1" dirty="0" err="1">
                <a:latin typeface="+mn-lt"/>
              </a:rPr>
              <a:t>TED.com</a:t>
            </a:r>
            <a:endParaRPr lang="cs-CZ" sz="2800" b="1" dirty="0">
              <a:latin typeface="+mn-lt"/>
            </a:endParaRPr>
          </a:p>
          <a:p>
            <a:r>
              <a:rPr lang="cs-CZ" sz="2800" dirty="0" smtClean="0">
                <a:latin typeface="+mn-lt"/>
              </a:rPr>
              <a:t>Ohmův </a:t>
            </a:r>
            <a:r>
              <a:rPr lang="cs-CZ" sz="2800" dirty="0">
                <a:latin typeface="+mn-lt"/>
              </a:rPr>
              <a:t>zákon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7882" y="3840480"/>
            <a:ext cx="803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dirty="0" smtClean="0">
                <a:latin typeface="+mn-lt"/>
                <a:cs typeface="Segoe UI" panose="020B0502040204020203" pitchFamily="34" charset="0"/>
              </a:rPr>
              <a:t>Využívat Ohmův zákon při řešení praktických problémů</a:t>
            </a:r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25604" name="Obrázek 7" descr="tumblr_inline_nlfn26jr691qzgziy_5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16176" b="14841"/>
          <a:stretch>
            <a:fillRect/>
          </a:stretch>
        </p:blipFill>
        <p:spPr bwMode="auto">
          <a:xfrm>
            <a:off x="1530910" y="0"/>
            <a:ext cx="6138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My </a:t>
            </a:r>
            <a:r>
              <a:rPr lang="cs-CZ" b="1" dirty="0" smtClean="0"/>
              <a:t>víme</a:t>
            </a:r>
            <a:r>
              <a:rPr lang="cs-CZ" dirty="0" smtClean="0"/>
              <a:t>, že o učení toho hodně nevíme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5153" y="1627094"/>
            <a:ext cx="8799755" cy="4499069"/>
          </a:xfrm>
        </p:spPr>
        <p:txBody>
          <a:bodyPr/>
          <a:lstStyle/>
          <a:p>
            <a:r>
              <a:rPr lang="cs-CZ" sz="4000" dirty="0" smtClean="0"/>
              <a:t> (celé generace znají šprtání </a:t>
            </a:r>
            <a:r>
              <a:rPr lang="cs-CZ" sz="4000" dirty="0" err="1" smtClean="0"/>
              <a:t>Bělouna</a:t>
            </a:r>
            <a:r>
              <a:rPr lang="cs-CZ" sz="4000" dirty="0" smtClean="0"/>
              <a:t> před přijímačkami na střední školu a nezdá se, že by to nějak uškodilo jejich vzdělanosti nebo mělo negativní dopad na jejich osobnost, spíše naopak)</a:t>
            </a:r>
            <a:br>
              <a:rPr lang="cs-CZ" sz="4000" dirty="0" smtClean="0"/>
            </a:br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školy budou vaše děti chodit jen jednou</a:t>
            </a:r>
            <a:endParaRPr lang="cs-CZ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5" descr="DSC_1244.JPG"/>
          <p:cNvPicPr>
            <a:picLocks noGrp="1" noChangeAspect="1"/>
          </p:cNvPicPr>
          <p:nvPr isPhoto="1"/>
        </p:nvPicPr>
        <p:blipFill>
          <a:blip r:embed="rId2" cstate="print">
            <a:lum bright="24000" contrast="22000"/>
          </a:blip>
          <a:srcRect/>
          <a:stretch>
            <a:fillRect/>
          </a:stretch>
        </p:blipFill>
        <p:spPr bwMode="auto">
          <a:xfrm>
            <a:off x="3455894" y="3193991"/>
            <a:ext cx="5688106" cy="36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7102"/>
            <a:ext cx="8511988" cy="1009650"/>
          </a:xfrm>
        </p:spPr>
        <p:txBody>
          <a:bodyPr/>
          <a:lstStyle/>
          <a:p>
            <a:r>
              <a:rPr lang="cs-CZ" altLang="cs-CZ" sz="3600" dirty="0" smtClean="0"/>
              <a:t>Platný rámcový vzdělávací program ČR uvádí např.: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199" y="1600200"/>
            <a:ext cx="8323729" cy="4525963"/>
          </a:xfrm>
        </p:spPr>
        <p:txBody>
          <a:bodyPr/>
          <a:lstStyle/>
          <a:p>
            <a:pPr marL="363538" indent="-363538">
              <a:buFont typeface="Arial" pitchFamily="34" charset="0"/>
              <a:buChar char="•"/>
            </a:pPr>
            <a:r>
              <a:rPr lang="cs-CZ" altLang="cs-CZ" sz="2000" dirty="0" smtClean="0"/>
              <a:t>objasnit funkci dvou organismů ve stélce lišejníků; 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altLang="cs-CZ" sz="2000" dirty="0" smtClean="0"/>
              <a:t>zapojit správně polovodičovou diodu; 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altLang="cs-CZ" sz="2000" dirty="0" smtClean="0"/>
              <a:t>využívat Ohmův zákon při řešení praktických problémů;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altLang="cs-CZ" sz="2000" dirty="0" smtClean="0"/>
              <a:t>orientovat se na stupnici pH a změřit reakci roztoku;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altLang="cs-CZ" sz="2000" dirty="0" smtClean="0"/>
              <a:t>formulovat a řešit </a:t>
            </a:r>
            <a:br>
              <a:rPr lang="cs-CZ" altLang="cs-CZ" sz="2000" dirty="0" smtClean="0"/>
            </a:br>
            <a:r>
              <a:rPr lang="cs-CZ" altLang="cs-CZ" sz="2000" dirty="0" smtClean="0"/>
              <a:t>reálnou situaci </a:t>
            </a:r>
            <a:br>
              <a:rPr lang="cs-CZ" altLang="cs-CZ" sz="2000" dirty="0" smtClean="0"/>
            </a:br>
            <a:r>
              <a:rPr lang="cs-CZ" altLang="cs-CZ" sz="2000" dirty="0" smtClean="0"/>
              <a:t>pomocí rovnic </a:t>
            </a:r>
            <a:br>
              <a:rPr lang="cs-CZ" altLang="cs-CZ" sz="2000" dirty="0" smtClean="0"/>
            </a:br>
            <a:r>
              <a:rPr lang="cs-CZ" altLang="cs-CZ" sz="2000" dirty="0" smtClean="0"/>
              <a:t>a jejich soustav;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altLang="cs-CZ" sz="2000" dirty="0" smtClean="0"/>
              <a:t>využívat při tvořivých </a:t>
            </a:r>
            <a:br>
              <a:rPr lang="cs-CZ" altLang="cs-CZ" sz="2000" dirty="0" smtClean="0"/>
            </a:br>
            <a:r>
              <a:rPr lang="cs-CZ" altLang="cs-CZ" sz="2000" dirty="0" smtClean="0"/>
              <a:t>činnostech prvky </a:t>
            </a:r>
            <a:br>
              <a:rPr lang="cs-CZ" altLang="cs-CZ" sz="2000" dirty="0" smtClean="0"/>
            </a:br>
            <a:r>
              <a:rPr lang="cs-CZ" altLang="cs-CZ" sz="2000" dirty="0" smtClean="0"/>
              <a:t>lidových tradic…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910" y="2339788"/>
            <a:ext cx="4658089" cy="451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Co si přejí rodiče – jaké by měly být jejich děti a co by  měly umět (anketa Scio):</a:t>
            </a: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70648" y="1532965"/>
            <a:ext cx="8216152" cy="4593198"/>
          </a:xfrm>
        </p:spPr>
        <p:txBody>
          <a:bodyPr/>
          <a:lstStyle/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umí se radovat ze života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umí a chce se stále učit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je sebevědomé, věří si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je své a jedinečné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rozumí samo sobě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je odvážné, nebojí se </a:t>
            </a:r>
            <a:br>
              <a:rPr lang="cs-CZ" sz="2400" dirty="0" smtClean="0"/>
            </a:br>
            <a:r>
              <a:rPr lang="cs-CZ" sz="2400" dirty="0" smtClean="0"/>
              <a:t>chybovat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umí překonávat překážky, 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umí anglicky</a:t>
            </a:r>
          </a:p>
          <a:p>
            <a:pPr marL="358775" lvl="1" indent="-358775">
              <a:buFontTx/>
              <a:buChar char="•"/>
              <a:defRPr/>
            </a:pPr>
            <a:r>
              <a:rPr lang="cs-CZ" sz="2400" dirty="0" smtClean="0"/>
              <a:t>umí vidět věci </a:t>
            </a:r>
            <a:br>
              <a:rPr lang="cs-CZ" sz="2400" dirty="0" smtClean="0"/>
            </a:br>
            <a:r>
              <a:rPr lang="cs-CZ" sz="2400" dirty="0" smtClean="0"/>
              <a:t>v souvislostech</a:t>
            </a:r>
          </a:p>
          <a:p>
            <a:pPr marL="909638" lvl="1">
              <a:buFontTx/>
              <a:buChar char="•"/>
              <a:defRPr/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4" descr="DSC_1244.JPG"/>
          <p:cNvPicPr>
            <a:picLocks noGrp="1" noChangeAspect="1"/>
          </p:cNvPicPr>
          <p:nvPr isPhoto="1"/>
        </p:nvPicPr>
        <p:blipFill>
          <a:blip r:embed="rId2" cstate="print">
            <a:lum bright="24000" contrast="22000"/>
          </a:blip>
          <a:srcRect/>
          <a:stretch>
            <a:fillRect/>
          </a:stretch>
        </p:blipFill>
        <p:spPr bwMode="auto">
          <a:xfrm>
            <a:off x="-309282" y="1350163"/>
            <a:ext cx="9829800" cy="633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30305" y="5042118"/>
            <a:ext cx="83422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hlinkClick r:id="rId3"/>
              </a:rPr>
              <a:t>www.</a:t>
            </a:r>
            <a:r>
              <a:rPr lang="cs-CZ" altLang="cs-CZ" sz="2800" b="1" dirty="0" err="1">
                <a:solidFill>
                  <a:schemeClr val="bg1"/>
                </a:solidFill>
                <a:latin typeface="+mn-lt"/>
                <a:hlinkClick r:id="rId3"/>
              </a:rPr>
              <a:t>scioskola.cz</a:t>
            </a:r>
            <a:endParaRPr lang="cs-CZ" altLang="cs-CZ" sz="2800" b="1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hlinkClick r:id="rId4"/>
              </a:rPr>
              <a:t>www.</a:t>
            </a:r>
            <a:r>
              <a:rPr lang="cs-CZ" altLang="cs-CZ" sz="2800" b="1" dirty="0" err="1">
                <a:solidFill>
                  <a:schemeClr val="bg1"/>
                </a:solidFill>
                <a:latin typeface="+mn-lt"/>
                <a:hlinkClick r:id="rId4"/>
              </a:rPr>
              <a:t>facebook.com</a:t>
            </a:r>
            <a:r>
              <a:rPr lang="cs-CZ" altLang="cs-CZ" sz="2800" b="1" dirty="0">
                <a:solidFill>
                  <a:schemeClr val="bg1"/>
                </a:solidFill>
                <a:latin typeface="+mn-lt"/>
                <a:hlinkClick r:id="rId4"/>
              </a:rPr>
              <a:t>/</a:t>
            </a:r>
            <a:r>
              <a:rPr lang="cs-CZ" altLang="cs-CZ" sz="2800" b="1" dirty="0" err="1">
                <a:solidFill>
                  <a:schemeClr val="bg1"/>
                </a:solidFill>
                <a:latin typeface="+mn-lt"/>
                <a:hlinkClick r:id="rId4"/>
              </a:rPr>
              <a:t>scioskola</a:t>
            </a:r>
            <a:endParaRPr lang="cs-CZ" altLang="cs-CZ" sz="2800" b="1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cs-CZ" altLang="cs-CZ" sz="2800" b="1" dirty="0" err="1">
                <a:solidFill>
                  <a:schemeClr val="bg1"/>
                </a:solidFill>
                <a:latin typeface="+mn-lt"/>
              </a:rPr>
              <a:t>scioskoly</a:t>
            </a:r>
            <a:r>
              <a:rPr lang="cs-CZ" altLang="cs-CZ" sz="2800" b="1" dirty="0">
                <a:solidFill>
                  <a:schemeClr val="bg1"/>
                </a:solidFill>
                <a:latin typeface="+mn-lt"/>
              </a:rPr>
              <a:t>@</a:t>
            </a:r>
            <a:r>
              <a:rPr lang="cs-CZ" altLang="cs-CZ" sz="2800" b="1" dirty="0" err="1">
                <a:solidFill>
                  <a:schemeClr val="bg1"/>
                </a:solidFill>
                <a:latin typeface="+mn-lt"/>
              </a:rPr>
              <a:t>scio.cz</a:t>
            </a:r>
            <a:endParaRPr lang="cs-CZ" altLang="cs-CZ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</a:t>
            </a:r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 smtClean="0">
                <a:latin typeface="+mn-lt"/>
              </a:rPr>
              <a:t> Děkuji Vám za pozornost!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176338" y="4638675"/>
            <a:ext cx="6891897" cy="1512888"/>
          </a:xfrm>
        </p:spPr>
        <p:txBody>
          <a:bodyPr/>
          <a:lstStyle/>
          <a:p>
            <a:pPr algn="l"/>
            <a:r>
              <a:rPr lang="cs-CZ" altLang="cs-CZ" sz="2000" dirty="0" smtClean="0">
                <a:solidFill>
                  <a:schemeClr val="bg1"/>
                </a:solidFill>
                <a:latin typeface="+mn-lt"/>
              </a:rPr>
              <a:t>Ondřej </a:t>
            </a:r>
            <a:r>
              <a:rPr lang="cs-CZ" altLang="cs-CZ" sz="2000" dirty="0" err="1" smtClean="0">
                <a:solidFill>
                  <a:schemeClr val="bg1"/>
                </a:solidFill>
                <a:latin typeface="+mn-lt"/>
              </a:rPr>
              <a:t>Šteffl</a:t>
            </a:r>
            <a:endParaRPr lang="cs-CZ" altLang="cs-CZ" sz="200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cs-CZ" altLang="cs-CZ" sz="2000" dirty="0" err="1" smtClean="0">
                <a:solidFill>
                  <a:schemeClr val="bg1"/>
                </a:solidFill>
                <a:latin typeface="+mn-lt"/>
                <a:hlinkClick r:id="rId2"/>
              </a:rPr>
              <a:t>steffl</a:t>
            </a:r>
            <a:r>
              <a:rPr lang="cs-CZ" altLang="cs-CZ" sz="2000" dirty="0" smtClean="0">
                <a:solidFill>
                  <a:schemeClr val="bg1"/>
                </a:solidFill>
                <a:latin typeface="+mn-lt"/>
                <a:hlinkClick r:id="rId2"/>
              </a:rPr>
              <a:t>@</a:t>
            </a:r>
            <a:r>
              <a:rPr lang="cs-CZ" altLang="cs-CZ" sz="2000" dirty="0" err="1" smtClean="0">
                <a:solidFill>
                  <a:schemeClr val="bg1"/>
                </a:solidFill>
                <a:latin typeface="+mn-lt"/>
                <a:hlinkClick r:id="rId2"/>
              </a:rPr>
              <a:t>scio.cz</a:t>
            </a:r>
            <a:endParaRPr lang="cs-CZ" altLang="cs-CZ" sz="200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cs-CZ" altLang="cs-CZ" sz="2000" dirty="0" err="1" smtClean="0">
                <a:solidFill>
                  <a:schemeClr val="bg1"/>
                </a:solidFill>
                <a:latin typeface="+mn-lt"/>
                <a:hlinkClick r:id="rId3"/>
              </a:rPr>
              <a:t>scioskoly</a:t>
            </a:r>
            <a:r>
              <a:rPr lang="cs-CZ" altLang="cs-CZ" sz="2000" dirty="0" smtClean="0">
                <a:solidFill>
                  <a:schemeClr val="bg1"/>
                </a:solidFill>
                <a:latin typeface="+mn-lt"/>
                <a:hlinkClick r:id="rId3"/>
              </a:rPr>
              <a:t>@</a:t>
            </a:r>
            <a:r>
              <a:rPr lang="cs-CZ" altLang="cs-CZ" sz="2000" dirty="0" err="1" smtClean="0">
                <a:solidFill>
                  <a:schemeClr val="bg1"/>
                </a:solidFill>
                <a:latin typeface="+mn-lt"/>
                <a:hlinkClick r:id="rId3"/>
              </a:rPr>
              <a:t>scio.cz</a:t>
            </a:r>
            <a:endParaRPr lang="cs-CZ" altLang="cs-CZ" sz="2000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cs-CZ" altLang="cs-CZ" sz="20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432612" y="1564062"/>
            <a:ext cx="32945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tabLst>
                <a:tab pos="2152650" algn="l"/>
              </a:tabLst>
            </a:pPr>
            <a:r>
              <a:rPr lang="cs-CZ" altLang="zh-CN" sz="1800" dirty="0">
                <a:solidFill>
                  <a:schemeClr val="accent2"/>
                </a:solidFill>
                <a:latin typeface="+mn-lt"/>
              </a:rPr>
              <a:t>Příklady již změněného:</a:t>
            </a:r>
          </a:p>
          <a:p>
            <a:pPr marL="355600" indent="-355600">
              <a:tabLst>
                <a:tab pos="2152650" algn="l"/>
              </a:tabLst>
            </a:pPr>
            <a:endParaRPr lang="cs-CZ" altLang="zh-CN" sz="1800" dirty="0">
              <a:solidFill>
                <a:schemeClr val="accent2"/>
              </a:solidFill>
              <a:latin typeface="+mn-lt"/>
            </a:endParaRPr>
          </a:p>
          <a:p>
            <a:pPr marL="355600" indent="-355600">
              <a:buFontTx/>
              <a:buChar char="•"/>
              <a:tabLst>
                <a:tab pos="2152650" algn="l"/>
              </a:tabLst>
            </a:pPr>
            <a:r>
              <a:rPr lang="cs-CZ" altLang="zh-CN" sz="1800" dirty="0">
                <a:solidFill>
                  <a:schemeClr val="accent2"/>
                </a:solidFill>
                <a:latin typeface="+mn-lt"/>
              </a:rPr>
              <a:t>Přecvičování leváků</a:t>
            </a:r>
          </a:p>
          <a:p>
            <a:pPr marL="355600" indent="-355600">
              <a:buFontTx/>
              <a:buChar char="•"/>
              <a:tabLst>
                <a:tab pos="2152650" algn="l"/>
              </a:tabLst>
            </a:pPr>
            <a:r>
              <a:rPr lang="cs-CZ" altLang="zh-CN" sz="1800" dirty="0">
                <a:solidFill>
                  <a:schemeClr val="accent2"/>
                </a:solidFill>
                <a:latin typeface="+mn-lt"/>
              </a:rPr>
              <a:t>Pitný režim</a:t>
            </a:r>
          </a:p>
          <a:p>
            <a:pPr marL="355600" indent="-355600">
              <a:buFontTx/>
              <a:buChar char="•"/>
              <a:tabLst>
                <a:tab pos="2152650" algn="l"/>
              </a:tabLst>
            </a:pPr>
            <a:r>
              <a:rPr lang="cs-CZ" altLang="zh-CN" sz="1800" dirty="0">
                <a:solidFill>
                  <a:schemeClr val="accent2"/>
                </a:solidFill>
                <a:latin typeface="+mn-lt"/>
              </a:rPr>
              <a:t>Ruce za zády</a:t>
            </a:r>
          </a:p>
          <a:p>
            <a:pPr marL="355600" indent="-355600">
              <a:buFontTx/>
              <a:buChar char="•"/>
              <a:tabLst>
                <a:tab pos="2152650" algn="l"/>
              </a:tabLst>
            </a:pPr>
            <a:r>
              <a:rPr lang="cs-CZ" altLang="zh-CN" sz="1800" dirty="0">
                <a:solidFill>
                  <a:schemeClr val="accent2"/>
                </a:solidFill>
                <a:latin typeface="+mn-lt"/>
              </a:rPr>
              <a:t>Stres brání učení</a:t>
            </a:r>
          </a:p>
          <a:p>
            <a:pPr marL="355600" indent="-355600">
              <a:buFontTx/>
              <a:buChar char="•"/>
              <a:tabLst>
                <a:tab pos="2152650" algn="l"/>
              </a:tabLst>
            </a:pPr>
            <a:r>
              <a:rPr lang="cs-CZ" altLang="zh-CN" sz="1800" dirty="0">
                <a:solidFill>
                  <a:schemeClr val="accent2"/>
                </a:solidFill>
                <a:latin typeface="+mn-lt"/>
              </a:rPr>
              <a:t>Negativní motivace nepomáhá</a:t>
            </a:r>
          </a:p>
          <a:p>
            <a:pPr marL="355600" indent="-355600">
              <a:buFontTx/>
              <a:buChar char="•"/>
              <a:tabLst>
                <a:tab pos="2152650" algn="l"/>
              </a:tabLst>
            </a:pPr>
            <a:r>
              <a:rPr lang="cs-CZ" altLang="zh-CN" sz="1800" dirty="0">
                <a:solidFill>
                  <a:schemeClr val="accent2"/>
                </a:solidFill>
                <a:latin typeface="+mn-lt"/>
              </a:rPr>
              <a:t>Zóna nejbližšího rozvoje</a:t>
            </a:r>
          </a:p>
          <a:p>
            <a:pPr marL="355600" indent="-355600">
              <a:tabLst>
                <a:tab pos="2152650" algn="l"/>
              </a:tabLst>
            </a:pPr>
            <a:endParaRPr lang="cs-CZ" altLang="zh-CN" sz="1800" dirty="0">
              <a:solidFill>
                <a:schemeClr val="accent2"/>
              </a:solidFill>
              <a:latin typeface="+mn-lt"/>
            </a:endParaRPr>
          </a:p>
          <a:p>
            <a:pPr marL="355600" indent="-355600">
              <a:tabLst>
                <a:tab pos="2152650" algn="l"/>
              </a:tabLst>
            </a:pPr>
            <a:endParaRPr lang="cs-CZ" altLang="zh-CN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821" name="AutoShape 7"/>
          <p:cNvSpPr>
            <a:spLocks noChangeArrowheads="1"/>
          </p:cNvSpPr>
          <p:nvPr/>
        </p:nvSpPr>
        <p:spPr bwMode="auto">
          <a:xfrm>
            <a:off x="3635375" y="1579563"/>
            <a:ext cx="1477963" cy="935037"/>
          </a:xfrm>
          <a:prstGeom prst="rightArrow">
            <a:avLst>
              <a:gd name="adj1" fmla="val 50000"/>
              <a:gd name="adj2" fmla="val 39516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Staré nátěry a stereotypy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431306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Příklady: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endParaRPr lang="cs-CZ" altLang="zh-CN" sz="1800" dirty="0" smtClean="0">
              <a:solidFill>
                <a:srgbClr val="CC0000"/>
              </a:solidFill>
            </a:endParaRP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Frontální výuka 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Bez učitele to nejde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Chyba je špatná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Věkově homogenní třídy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Vyučovací hodina trvá 45 minut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Rozvrh hodin pro celou třídu stejný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Všechny děti se musejí naučit totéž,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Rozdělení do předmětů (viz teď Finové)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Matematika od 1. třídy (</a:t>
            </a:r>
            <a:r>
              <a:rPr lang="cs-CZ" altLang="zh-CN" sz="1800" dirty="0" err="1" smtClean="0">
                <a:solidFill>
                  <a:srgbClr val="CC0000"/>
                </a:solidFill>
              </a:rPr>
              <a:t>Benezet</a:t>
            </a:r>
            <a:r>
              <a:rPr lang="cs-CZ" altLang="zh-CN" sz="1800" dirty="0" smtClean="0">
                <a:solidFill>
                  <a:srgbClr val="CC0000"/>
                </a:solidFill>
              </a:rPr>
              <a:t>)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Vnější motivace, známkování – hodnocení žáka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Škola musí představovat pro dítě určitý stres, připravuje tak lépe na život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Soutěživost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Cílem školy je známka, složení zkoušky, postup do dalšího ročníku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Víme, co učit, děti (a pak dospělí) potřebují to, co se ve školách učí</a:t>
            </a:r>
          </a:p>
          <a:p>
            <a:pPr marL="457200" indent="-457200">
              <a:spcBef>
                <a:spcPts val="0"/>
              </a:spcBef>
              <a:buFontTx/>
              <a:buChar char="•"/>
              <a:tabLst>
                <a:tab pos="2152650" algn="l"/>
              </a:tabLst>
            </a:pPr>
            <a:r>
              <a:rPr lang="cs-CZ" altLang="zh-CN" sz="1800" dirty="0" smtClean="0">
                <a:solidFill>
                  <a:srgbClr val="CC0000"/>
                </a:solidFill>
              </a:rPr>
              <a:t>Škola (sama) může dosáhnout toho, aby žák porozuměl světu kolem sebe</a:t>
            </a:r>
          </a:p>
          <a:p>
            <a:pPr marL="457200" indent="-457200">
              <a:spcBef>
                <a:spcPts val="0"/>
              </a:spcBef>
              <a:tabLst>
                <a:tab pos="2152650" algn="l"/>
              </a:tabLst>
            </a:pPr>
            <a:r>
              <a:rPr lang="cs-CZ" altLang="zh-CN" sz="1800" b="1" dirty="0" smtClean="0">
                <a:solidFill>
                  <a:srgbClr val="CC0000"/>
                </a:solidFill>
              </a:rPr>
              <a:t>Vzdělávání = škola</a:t>
            </a:r>
            <a:endParaRPr lang="cs-CZ" altLang="zh-CN" sz="1800" dirty="0" smtClean="0">
              <a:solidFill>
                <a:srgbClr val="CC0000"/>
              </a:solidFill>
            </a:endParaRPr>
          </a:p>
          <a:p>
            <a:pPr>
              <a:spcBef>
                <a:spcPts val="0"/>
              </a:spcBef>
            </a:pPr>
            <a:endParaRPr lang="cs-CZ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Hodnoty</a:t>
            </a:r>
            <a:endParaRPr lang="cs-CZ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Bez odpovědnosti není svoboda – míra svobody, kterou reálně dítě má, by měla být vždy úměrná míře odpovědnosti, kterou je schopné a ochotné unést. 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Umožňujeme dětem svobodnou volbu zejména v tom, co a jak budou dělat.</a:t>
            </a:r>
            <a:endParaRPr lang="cs-CZ" alt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 kvalitní škola?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70648" y="1710466"/>
            <a:ext cx="8216152" cy="4819426"/>
          </a:xfrm>
        </p:spPr>
        <p:txBody>
          <a:bodyPr/>
          <a:lstStyle/>
          <a:p>
            <a:pPr algn="just"/>
            <a:r>
              <a:rPr lang="cs-CZ" sz="2800" dirty="0" smtClean="0"/>
              <a:t>Škola </a:t>
            </a:r>
            <a:r>
              <a:rPr lang="cs-CZ" sz="2800" dirty="0" smtClean="0"/>
              <a:t>Michaela, prý nejpřísnější v celé Británii. Žák tam zůstane po škole například za to, </a:t>
            </a:r>
            <a:endParaRPr lang="cs-CZ" sz="2800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cs-CZ" sz="2800" dirty="0" smtClean="0"/>
              <a:t>že </a:t>
            </a:r>
            <a:r>
              <a:rPr lang="cs-CZ" sz="2800" dirty="0" smtClean="0"/>
              <a:t>přijde o minutu později, </a:t>
            </a:r>
            <a:endParaRPr lang="cs-CZ" sz="2800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cs-CZ" sz="2800" dirty="0" smtClean="0"/>
              <a:t>neudělá </a:t>
            </a:r>
            <a:r>
              <a:rPr lang="cs-CZ" sz="2800" dirty="0" smtClean="0"/>
              <a:t>domácí úkol, </a:t>
            </a:r>
            <a:endParaRPr lang="cs-CZ" sz="2800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cs-CZ" sz="2800" dirty="0" smtClean="0"/>
              <a:t>za </a:t>
            </a:r>
            <a:r>
              <a:rPr lang="cs-CZ" sz="2800" dirty="0" smtClean="0"/>
              <a:t>nedbalou práci, za to, </a:t>
            </a:r>
            <a:endParaRPr lang="cs-CZ" sz="2800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cs-CZ" sz="2800" dirty="0" smtClean="0"/>
              <a:t>že </a:t>
            </a:r>
            <a:r>
              <a:rPr lang="cs-CZ" sz="2800" dirty="0" smtClean="0"/>
              <a:t>nemá pero nebo </a:t>
            </a:r>
            <a:r>
              <a:rPr lang="cs-CZ" sz="2800" dirty="0" smtClean="0"/>
              <a:t>pravítko.</a:t>
            </a:r>
          </a:p>
          <a:p>
            <a:pPr indent="355600" algn="just"/>
            <a:r>
              <a:rPr lang="cs-CZ" sz="2800" dirty="0" smtClean="0"/>
              <a:t>K </a:t>
            </a:r>
            <a:r>
              <a:rPr lang="cs-CZ" sz="2800" dirty="0" smtClean="0"/>
              <a:t>pravidlům školy patří tiché chodby. Děti se přemisťují mezi učebnami bez mluvení, v jedné řadě, rychle.</a:t>
            </a:r>
            <a:endParaRPr lang="cs-CZ" sz="28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8579"/>
            <a:ext cx="9144000" cy="586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Morálka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sz="2800" dirty="0" smtClean="0"/>
              <a:t>Morálka pro nás znamená schopnost nezávisle uvažovat o dobrém a zlém, volit dobro, respektovat práva druhého člověka, prosazovat dobro a postavit se zlu. Vycházíme z morálních zákonů: neubližovat, nekrást, nepodvádět, dodržovat dohody, pomáhat druhým... </a:t>
            </a:r>
          </a:p>
          <a:p>
            <a:pPr algn="r">
              <a:defRPr/>
            </a:pPr>
            <a:r>
              <a:rPr lang="cs-CZ" sz="2800" i="1" dirty="0" smtClean="0"/>
              <a:t>V Exodu kapitole 23.</a:t>
            </a:r>
          </a:p>
          <a:p>
            <a:pPr marL="457200" indent="-457200" algn="ctr">
              <a:defRPr/>
            </a:pPr>
            <a:endParaRPr lang="cs-CZ" altLang="cs-CZ" sz="2800" b="1" dirty="0" smtClean="0"/>
          </a:p>
          <a:p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sz="2800" dirty="0" smtClean="0"/>
              <a:t>Vítáme a podporujeme každou aktivitu dětí (kromě těch, které nerespektují druhé nebo škodí). Od toho právě je škola, kde jde leccos vyzkoušet.</a:t>
            </a:r>
            <a:br>
              <a:rPr lang="cs-CZ" sz="2800" dirty="0" smtClean="0"/>
            </a:br>
            <a:endParaRPr lang="cs-CZ" sz="2800" dirty="0" smtClean="0"/>
          </a:p>
          <a:p>
            <a:pPr algn="just">
              <a:defRPr/>
            </a:pPr>
            <a:r>
              <a:rPr lang="cs-CZ" sz="2800" dirty="0" smtClean="0"/>
              <a:t>Dáváme dětem čas, aby zkoušely, přemýšlely, vymýšlely a také čas, aby s nějakou aktivitou samy přišly.</a:t>
            </a:r>
          </a:p>
          <a:p>
            <a:pPr marL="457200" indent="-457200" algn="just">
              <a:defRPr/>
            </a:pPr>
            <a:endParaRPr lang="cs-CZ" alt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sz="2800" dirty="0" smtClean="0"/>
              <a:t>Průvodci i vedení škol jsou pozitivně, optimisticky naladění lidé. Věří, že vše se dá změnit k lepšímu. A hlavně věří, že je možné změnit k lepšímu sám sebe, vyrůst, naučit se cokoliv bude třeba. A věří, že totéž může i každé dítě. Ale i celá škola.</a:t>
            </a:r>
          </a:p>
          <a:p>
            <a:pPr algn="r">
              <a:defRPr/>
            </a:pPr>
            <a:r>
              <a:rPr lang="cs-CZ" sz="2800" i="1" dirty="0" err="1" smtClean="0"/>
              <a:t>Carrol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Dwecková</a:t>
            </a:r>
            <a:r>
              <a:rPr lang="cs-CZ" sz="2800" i="1" dirty="0" smtClean="0"/>
              <a:t>: Nastavení mysli</a:t>
            </a:r>
          </a:p>
          <a:p>
            <a:pPr marL="457200" indent="-457200" algn="ctr">
              <a:defRPr/>
            </a:pPr>
            <a:endParaRPr lang="cs-CZ" altLang="cs-CZ" sz="2800" b="1" dirty="0" smtClean="0"/>
          </a:p>
          <a:p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Odvaha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9859"/>
            <a:ext cx="8229600" cy="4566304"/>
          </a:xfrm>
        </p:spPr>
        <p:txBody>
          <a:bodyPr/>
          <a:lstStyle/>
          <a:p>
            <a:pPr algn="just">
              <a:defRPr/>
            </a:pPr>
            <a:r>
              <a:rPr lang="cs-CZ" sz="2800" dirty="0" smtClean="0"/>
              <a:t>Odvahu projevil už každý rodič, který dal dítě do </a:t>
            </a:r>
            <a:r>
              <a:rPr lang="cs-CZ" sz="2800" dirty="0" err="1" smtClean="0"/>
              <a:t>ScioŠkoly</a:t>
            </a:r>
            <a:r>
              <a:rPr lang="cs-CZ" sz="2800" dirty="0" smtClean="0"/>
              <a:t>. Podporujeme odvážná rozhodnutí dětí. Nebráníme jim plně využívat jejich schopnosti, případně i testovat. Umožňujeme jim vyzkoušet i věci s jistou mírou rizika – ať je to lezení na stromy nebo zkoušení neznámého. </a:t>
            </a:r>
          </a:p>
          <a:p>
            <a:pPr marL="457200" indent="-457200" algn="just">
              <a:defRPr/>
            </a:pPr>
            <a:endParaRPr lang="cs-CZ" alt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Tx/>
              <a:buAutoNum type="arabicPeriod"/>
              <a:defRPr/>
            </a:pPr>
            <a:r>
              <a:rPr lang="cs-CZ" sz="2800" dirty="0" smtClean="0"/>
              <a:t>pravdivost a transparentnost – otevřeně a pravdivě informovat o všem, i o nepříjemných věcech, nebát se pravdu vyslovit a nebát se jí přijmout. 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cs-CZ" sz="2800" dirty="0" smtClean="0"/>
              <a:t>hledat, přijímat a vyhledávat podněty kdekoliv, ve všech oblastech života, kdekoliv ve světě okolo nás.</a:t>
            </a:r>
            <a:endParaRPr lang="cs-CZ" alt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 ne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3753" y="1613647"/>
            <a:ext cx="8229600" cy="4633539"/>
          </a:xfrm>
        </p:spPr>
        <p:txBody>
          <a:bodyPr/>
          <a:lstStyle/>
          <a:p>
            <a:pPr algn="just"/>
            <a:r>
              <a:rPr lang="cs-CZ" sz="2800" dirty="0" smtClean="0"/>
              <a:t>Hodnoty jako výkon a úspěch mezi našimi hodnotami nejsou. Někteří rodiče vidí smysl školy v tom, aby jejich děti byly v životě úspěšné v daném systému, což často ať už vědomě nebo jen podvědomě znamená, aby byly bohaté či slavné. A aby se přizpůsobily. </a:t>
            </a:r>
            <a:endParaRPr lang="cs-CZ" alt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</a:t>
            </a:r>
            <a:endParaRPr lang="cs-CZ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Každé dítě je jedinečné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Každé dítě má svou individualitu, jedinečnou strukturu osobnosti, své silné i slabší stránky, své zájmy a potřeby a cíle. Každé dítě se vyvíjí jinak rychle, různá vývojová období a různé učící instinkty se objevují v různém věku.</a:t>
            </a:r>
          </a:p>
          <a:p>
            <a:pPr algn="just"/>
            <a:r>
              <a:rPr lang="cs-CZ" sz="2800" dirty="0" smtClean="0"/>
              <a:t>Odlišnosti a individualitu nepotlačujeme, ale naopak oceňujeme a rozvíjíme. Na úrovni dětí, průvodců i celých </a:t>
            </a:r>
            <a:r>
              <a:rPr lang="cs-CZ" sz="2800" dirty="0" err="1" smtClean="0"/>
              <a:t>ScioŠkol</a:t>
            </a:r>
            <a:r>
              <a:rPr lang="cs-CZ" sz="2800" dirty="0" smtClean="0"/>
              <a:t>.</a:t>
            </a:r>
            <a:endParaRPr 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Otevřenost světu mimo školu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Děti se učí všude, nejen ve škole a učí se pořád. Většinu toho, co umíme a známe, se naučíme jinde než ve škole a často úplně jinak, než záměrným a uvědomělým učením. Proto je důležité podporovat a mít na mysli i učení mimo školu.</a:t>
            </a:r>
          </a:p>
          <a:p>
            <a:pPr algn="just"/>
            <a:r>
              <a:rPr lang="cs-CZ" sz="2800" dirty="0" smtClean="0"/>
              <a:t>A obráceně se snažíme propojit </a:t>
            </a:r>
            <a:r>
              <a:rPr lang="cs-CZ" sz="2800" dirty="0" err="1" smtClean="0"/>
              <a:t>ScioŠkoly</a:t>
            </a:r>
            <a:r>
              <a:rPr lang="cs-CZ" sz="2800" dirty="0" smtClean="0"/>
              <a:t> se světem.</a:t>
            </a:r>
            <a:endParaRPr 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Rozmanité a motivující prostředí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Bohatost a rozmanitost věcí i informací mají děti všude kolem, škola by jim o to víc měla nabídnout rozmanitost ve světě lidí. </a:t>
            </a:r>
          </a:p>
          <a:p>
            <a:pPr algn="just"/>
            <a:r>
              <a:rPr lang="cs-CZ" dirty="0" smtClean="0"/>
              <a:t>K mnohotvárnosti prostředí ve </a:t>
            </a:r>
            <a:r>
              <a:rPr lang="cs-CZ" dirty="0" err="1" smtClean="0"/>
              <a:t>ScioŠkolách</a:t>
            </a:r>
            <a:r>
              <a:rPr lang="cs-CZ" dirty="0" smtClean="0"/>
              <a:t> přispívá propojování dětí různých věků.</a:t>
            </a:r>
          </a:p>
          <a:p>
            <a:pPr algn="just"/>
            <a:r>
              <a:rPr lang="cs-CZ" dirty="0" smtClean="0"/>
              <a:t>Nejdůležitějším prvkem prostředí školy je ovšem všudypřítomná chuť, touha a potřeba se učit.</a:t>
            </a:r>
            <a:endParaRPr lang="cs-CZ" b="1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540105" y="1467691"/>
            <a:ext cx="8156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1. Chemie se na základní škole učí povinně zpravidla tři roky </a:t>
            </a:r>
            <a:r>
              <a:rPr lang="cs-CZ" dirty="0" smtClean="0"/>
              <a:t>dvě </a:t>
            </a:r>
            <a:r>
              <a:rPr lang="cs-CZ" dirty="0"/>
              <a:t>hodiny týdně, celkem tedy asi 210 hodin. Musíte </a:t>
            </a:r>
            <a:r>
              <a:rPr lang="cs-CZ" dirty="0" smtClean="0"/>
              <a:t>vybrat!</a:t>
            </a:r>
            <a:endParaRPr lang="cs-CZ" dirty="0"/>
          </a:p>
          <a:p>
            <a:pPr>
              <a:spcBef>
                <a:spcPct val="50000"/>
              </a:spcBef>
            </a:pPr>
            <a:r>
              <a:rPr lang="cs-CZ" dirty="0"/>
              <a:t>  a. </a:t>
            </a:r>
            <a:r>
              <a:rPr lang="cs-CZ" dirty="0" smtClean="0"/>
              <a:t>Vše </a:t>
            </a:r>
            <a:r>
              <a:rPr lang="cs-CZ" dirty="0"/>
              <a:t>zůstane jako dosud</a:t>
            </a:r>
          </a:p>
          <a:p>
            <a:pPr>
              <a:spcBef>
                <a:spcPct val="50000"/>
              </a:spcBef>
            </a:pPr>
            <a:r>
              <a:rPr lang="cs-CZ" dirty="0"/>
              <a:t>  </a:t>
            </a:r>
            <a:r>
              <a:rPr lang="cs-CZ" dirty="0" err="1"/>
              <a:t>b</a:t>
            </a:r>
            <a:r>
              <a:rPr lang="cs-CZ" dirty="0"/>
              <a:t>. </a:t>
            </a:r>
            <a:r>
              <a:rPr lang="cs-CZ" dirty="0" smtClean="0"/>
              <a:t>Chemie </a:t>
            </a:r>
            <a:r>
              <a:rPr lang="cs-CZ" dirty="0"/>
              <a:t>bude napříště jen volitelný předmět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40093" y="4109814"/>
            <a:ext cx="8197850" cy="1552575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2. Moje žena, já i moje děti jsme přesvědčeni, že učit se chemii je úplně zbytečné. Pokládáte za správné, že stát nutí moje děti, aby např. věděly co je CuSO</a:t>
            </a:r>
            <a:r>
              <a:rPr lang="cs-CZ" baseline="-25000" dirty="0"/>
              <a:t>4 </a:t>
            </a:r>
            <a:r>
              <a:rPr lang="cs-CZ" dirty="0"/>
              <a:t>nebo co jsou reakce exotermní a endotermní?</a:t>
            </a:r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258183" y="230133"/>
            <a:ext cx="8229600" cy="10096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 to je kvalitní škola?</a:t>
            </a: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Směrující prostředí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Učící instinkty dětí nejsou adaptovány na složitost tohoto světa a na vybírání z tolika možností. </a:t>
            </a:r>
          </a:p>
          <a:p>
            <a:pPr algn="just"/>
            <a:r>
              <a:rPr lang="cs-CZ" sz="2800" dirty="0" smtClean="0"/>
              <a:t>Rolí školy je vytvářet prostředí sice mnohotvárné, ale ne nepřehledné či chaotické a nabízí to také možnost směrovat další učení dětí v souladu s kulturou společnosti, hodnotami školy, v souladu s obecnějšími cíli vzdělávání nebo cíli vzdělávací dráhy dítěte.</a:t>
            </a:r>
            <a:endParaRPr 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ilosofie-uspechu.cz/wp-content/uploads/2011/03/Maslow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99247" y="-39352"/>
            <a:ext cx="8054788" cy="68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99247" y="259697"/>
            <a:ext cx="35231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err="1" smtClean="0">
                <a:latin typeface="+mn-lt"/>
              </a:rPr>
              <a:t>Maslowova</a:t>
            </a:r>
            <a:r>
              <a:rPr lang="cs-CZ" sz="2800" dirty="0" smtClean="0">
                <a:latin typeface="+mn-lt"/>
              </a:rPr>
              <a:t> pyramida 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potřeb</a:t>
            </a:r>
            <a:endParaRPr lang="cs-CZ" sz="2800" dirty="0">
              <a:latin typeface="+mn-lt"/>
            </a:endParaRPr>
          </a:p>
          <a:p>
            <a:endParaRPr lang="cs-CZ" sz="2800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Bezpečné a přívětivé prostředí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Nejvhodnější prostředí pro učení je takové, kde jsou uspokojeny všechny potřeby dítěte. </a:t>
            </a:r>
          </a:p>
          <a:p>
            <a:pPr algn="just"/>
            <a:r>
              <a:rPr lang="cs-CZ" sz="2800" dirty="0" smtClean="0"/>
              <a:t>Nezapomínáme na to, že dětství a dospívání je plnohodnotná část života, nikoli jen příprava na něj. Je už to život sám. Přejeme si, aby ho děti prožily příjemně.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Důvěra v průvodce, ve spolužáky, důvěra, že se věci vyvinou správným směrem.</a:t>
            </a:r>
            <a:endParaRPr 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Hlavním aktérem učení má být dítě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38836"/>
            <a:ext cx="8229600" cy="468732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sz="2800" dirty="0" smtClean="0"/>
              <a:t>Učení je vždy aktivní proces, probíhá v hlavě žáka. Dítě se vlastně učí pořád.</a:t>
            </a:r>
          </a:p>
          <a:p>
            <a:pPr algn="just">
              <a:spcBef>
                <a:spcPts val="0"/>
              </a:spcBef>
            </a:pPr>
            <a:r>
              <a:rPr lang="cs-CZ" sz="2800" dirty="0" smtClean="0"/>
              <a:t>Otázkou tak není, zda je dítě aktivní, ale o jakou jde aktivitu, jak probíhá, kdo ji iniciuje, řídí, kontroluje a co jejím výsledkem.</a:t>
            </a:r>
          </a:p>
          <a:p>
            <a:pPr algn="just">
              <a:spcBef>
                <a:spcPts val="0"/>
              </a:spcBef>
            </a:pPr>
            <a:endParaRPr lang="cs-CZ" sz="2800" dirty="0" smtClean="0"/>
          </a:p>
          <a:p>
            <a:pPr algn="just">
              <a:spcBef>
                <a:spcPts val="0"/>
              </a:spcBef>
            </a:pPr>
            <a:r>
              <a:rPr lang="cs-CZ" sz="2800" dirty="0" smtClean="0"/>
              <a:t>Ve Scio školách uplatňujeme zásadu: Cokoliv mohou udělat děti, ať to udělají děti – od úklidu, přes plánování výuky své či pro ostatní, přípravu, plánovaní či řízení projektu, nákup materiálů, zpětnou vazbu až třeba po vyřizování správní agendy školy a odpovídání emailů.</a:t>
            </a:r>
            <a:endParaRPr lang="cs-CZ" sz="2800" b="1" dirty="0" smtClean="0"/>
          </a:p>
          <a:p>
            <a:pPr algn="just">
              <a:spcBef>
                <a:spcPts val="0"/>
              </a:spcBef>
            </a:pPr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Zpětná vazba, ne známky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Například, jak se dítě naučí z kostek postavit věž?</a:t>
            </a:r>
          </a:p>
          <a:p>
            <a:pPr algn="just"/>
            <a:r>
              <a:rPr lang="cs-CZ" sz="2800" dirty="0" smtClean="0"/>
              <a:t>Ve </a:t>
            </a:r>
            <a:r>
              <a:rPr lang="cs-CZ" sz="2800" dirty="0" err="1" smtClean="0"/>
              <a:t>ScioŠkolách</a:t>
            </a:r>
            <a:r>
              <a:rPr lang="cs-CZ" sz="2800" dirty="0" smtClean="0"/>
              <a:t> děti nenálepkujeme, vyhýbáme srovnávání, ať už jde o srovnávání s normou danou předpisem, standardem, či ostatními dětmi. </a:t>
            </a:r>
          </a:p>
          <a:p>
            <a:pPr algn="just"/>
            <a:r>
              <a:rPr lang="cs-CZ" sz="2800" dirty="0" smtClean="0"/>
              <a:t>Podporujeme schopnost dětí navzájem si poskytovat zpětnou vazbu a také zpětnou vazbu přijímat.</a:t>
            </a:r>
            <a:endParaRPr 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Zóna nejbližšího vývoje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Vysvětluje, že se učíme hlavně tehdy, pokud překračujeme dosavadní limity. Učení a rozvoj nejsou možné bez náročných výzev. Proto dětem nebráníme pustit se do obtížných úkolů. Nepovažujeme ale za nutné, aby dítě každou výzvu a úkol přijalo. Možná je právě teď nad jeho síly. </a:t>
            </a:r>
          </a:p>
          <a:p>
            <a:pPr algn="just"/>
            <a:r>
              <a:rPr lang="cs-CZ" sz="2800" dirty="0" smtClean="0"/>
              <a:t>Činnosti za zónou nejbližšího rozvoje totiž mají velká rizika.</a:t>
            </a:r>
            <a:endParaRPr lang="cs-CZ" sz="2800" b="1" dirty="0" smtClean="0"/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Oval 3" descr="Tmavý šikmo dolů"/>
          <p:cNvSpPr>
            <a:spLocks noChangeArrowheads="1"/>
          </p:cNvSpPr>
          <p:nvPr/>
        </p:nvSpPr>
        <p:spPr bwMode="auto">
          <a:xfrm>
            <a:off x="1567984" y="2590148"/>
            <a:ext cx="6138862" cy="2940050"/>
          </a:xfrm>
          <a:prstGeom prst="ellipse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441358" y="4773053"/>
            <a:ext cx="3027362" cy="1276350"/>
          </a:xfrm>
          <a:prstGeom prst="ellipse">
            <a:avLst/>
          </a:prstGeom>
          <a:solidFill>
            <a:srgbClr val="F98763">
              <a:alpha val="38823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b="1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717738" y="3710175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Vzdělávání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4828054" y="4963740"/>
            <a:ext cx="294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Školství</a:t>
            </a:r>
          </a:p>
        </p:txBody>
      </p:sp>
      <p:sp>
        <p:nvSpPr>
          <p:cNvPr id="1189897" name="AutoShape 9" descr="Tmavý šikmo dolů"/>
          <p:cNvSpPr>
            <a:spLocks noChangeArrowheads="1"/>
          </p:cNvSpPr>
          <p:nvPr/>
        </p:nvSpPr>
        <p:spPr bwMode="auto">
          <a:xfrm>
            <a:off x="6487926" y="1730375"/>
            <a:ext cx="2203450" cy="873125"/>
          </a:xfrm>
          <a:prstGeom prst="wedgeRectCallout">
            <a:avLst>
              <a:gd name="adj1" fmla="val -83607"/>
              <a:gd name="adj2" fmla="val 138607"/>
            </a:avLst>
          </a:prstGeom>
          <a:pattFill prst="dkDn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cs-CZ" b="1">
                <a:solidFill>
                  <a:schemeClr val="bg1"/>
                </a:solidFill>
              </a:rPr>
              <a:t>Svět vzdělává!</a:t>
            </a:r>
          </a:p>
        </p:txBody>
      </p:sp>
      <p:sp>
        <p:nvSpPr>
          <p:cNvPr id="1189898" name="AutoShape 10"/>
          <p:cNvSpPr>
            <a:spLocks noChangeArrowheads="1"/>
          </p:cNvSpPr>
          <p:nvPr/>
        </p:nvSpPr>
        <p:spPr bwMode="auto">
          <a:xfrm>
            <a:off x="6757614" y="5753380"/>
            <a:ext cx="2203450" cy="873125"/>
          </a:xfrm>
          <a:prstGeom prst="wedgeRectCallout">
            <a:avLst>
              <a:gd name="adj1" fmla="val -54460"/>
              <a:gd name="adj2" fmla="val -75636"/>
            </a:avLst>
          </a:prstGeom>
          <a:solidFill>
            <a:srgbClr val="FDD7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bg1"/>
                </a:solidFill>
              </a:rPr>
              <a:t>… </a:t>
            </a:r>
            <a:r>
              <a:rPr lang="cs-CZ" altLang="cs-CZ" b="1" dirty="0" err="1">
                <a:solidFill>
                  <a:schemeClr val="bg1"/>
                </a:solidFill>
              </a:rPr>
              <a:t>zabudka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52233" name="Text Box 11"/>
          <p:cNvSpPr txBox="1">
            <a:spLocks noChangeArrowheads="1"/>
          </p:cNvSpPr>
          <p:nvPr/>
        </p:nvSpPr>
        <p:spPr bwMode="auto">
          <a:xfrm>
            <a:off x="277253" y="1626160"/>
            <a:ext cx="36560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 smtClean="0">
                <a:latin typeface="+mn-lt"/>
              </a:rPr>
              <a:t>Každou </a:t>
            </a:r>
            <a:r>
              <a:rPr lang="cs-CZ" altLang="cs-CZ" sz="2000" dirty="0">
                <a:latin typeface="+mn-lt"/>
              </a:rPr>
              <a:t>zkušenost, která má formativní efekt na to, jak myslíme, cítíme a jednáme, můžeme považovat za vzdělání.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Školství ≠ vzdělávání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7" grpId="0" animBg="1"/>
      <p:bldP spid="118989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157" y="3845859"/>
            <a:ext cx="4816843" cy="309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Potěmkinova vesnice III. – máme výsledky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/>
            <a:r>
              <a:rPr lang="cs-CZ" altLang="cs-CZ" sz="2000" dirty="0" smtClean="0"/>
              <a:t>U státní maturity v ČR neuspělo u testu z matematiky 24 % maturantů a u testu z češtiny 2,7 %. (stačí 43 % správných v </a:t>
            </a:r>
            <a:r>
              <a:rPr lang="cs-CZ" altLang="cs-CZ" sz="2000" dirty="0" err="1" smtClean="0"/>
              <a:t>Čj</a:t>
            </a:r>
            <a:r>
              <a:rPr lang="cs-CZ" altLang="cs-CZ" sz="2000" dirty="0" smtClean="0"/>
              <a:t>, v </a:t>
            </a:r>
            <a:r>
              <a:rPr lang="cs-CZ" altLang="cs-CZ" sz="2000" dirty="0" err="1" smtClean="0"/>
              <a:t>Ma</a:t>
            </a:r>
            <a:r>
              <a:rPr lang="cs-CZ" altLang="cs-CZ" sz="2000" dirty="0" smtClean="0"/>
              <a:t> jen 33 %. Na složení maturity stačí ovládat jen kolem 25 % látky.)</a:t>
            </a:r>
          </a:p>
          <a:p>
            <a:pPr marL="444500" indent="-444500"/>
            <a:endParaRPr lang="cs-CZ" altLang="cs-CZ" sz="2000" dirty="0" smtClean="0"/>
          </a:p>
          <a:p>
            <a:pPr marL="444500" indent="-444500"/>
            <a:r>
              <a:rPr lang="cs-CZ" altLang="cs-CZ" sz="2000" dirty="0" smtClean="0"/>
              <a:t>Jen necelá třetina </a:t>
            </a:r>
            <a:r>
              <a:rPr lang="cs-CZ" altLang="cs-CZ" sz="2000" dirty="0" err="1" smtClean="0"/>
              <a:t>sedmáků</a:t>
            </a:r>
            <a:r>
              <a:rPr lang="cs-CZ" altLang="cs-CZ" sz="2000" dirty="0" smtClean="0"/>
              <a:t> chápe, že všechno, i chléb či řízek, se skládá z atomů, a to krátce poté, co byla ve škole probrána "skladba hmoty" (výsledky </a:t>
            </a:r>
            <a:r>
              <a:rPr lang="cs-CZ" altLang="cs-CZ" sz="2000" dirty="0" err="1" smtClean="0"/>
              <a:t>Kalibro</a:t>
            </a:r>
            <a:r>
              <a:rPr lang="cs-CZ" altLang="cs-CZ" sz="2000" dirty="0" smtClean="0"/>
              <a:t>). </a:t>
            </a:r>
          </a:p>
          <a:p>
            <a:pPr marL="444500" indent="-444500"/>
            <a:endParaRPr lang="cs-CZ" altLang="cs-CZ" sz="2000" dirty="0" smtClean="0"/>
          </a:p>
          <a:p>
            <a:pPr marL="444500" indent="-444500"/>
            <a:r>
              <a:rPr lang="cs-CZ" altLang="cs-CZ" sz="2000" dirty="0" smtClean="0"/>
              <a:t>Čtvrtina maturantů na gymnáziu </a:t>
            </a:r>
            <a:br>
              <a:rPr lang="cs-CZ" altLang="cs-CZ" sz="2000" dirty="0" smtClean="0"/>
            </a:br>
            <a:r>
              <a:rPr lang="cs-CZ" altLang="cs-CZ" sz="2000" dirty="0" smtClean="0"/>
              <a:t>neumí odečíst 1/2-1/3 </a:t>
            </a:r>
            <a:br>
              <a:rPr lang="cs-CZ" altLang="cs-CZ" sz="2000" dirty="0" smtClean="0"/>
            </a:br>
            <a:r>
              <a:rPr lang="cs-CZ" altLang="cs-CZ" sz="2000" dirty="0" smtClean="0"/>
              <a:t>(výsledky Sonda maturant). </a:t>
            </a:r>
          </a:p>
          <a:p>
            <a:pPr marL="444500" indent="-444500"/>
            <a:endParaRPr lang="cs-CZ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Potěmkinova vesnice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indent="-609600">
              <a:spcBef>
                <a:spcPts val="0"/>
              </a:spcBef>
            </a:pPr>
            <a:r>
              <a:rPr lang="cs-CZ" altLang="cs-CZ" sz="2000" b="1" dirty="0" smtClean="0"/>
              <a:t>I. Stereotyp: </a:t>
            </a:r>
            <a:r>
              <a:rPr lang="cs-CZ" altLang="cs-CZ" sz="2000" dirty="0" smtClean="0"/>
              <a:t>Víme, co učit. Učíme děti to, co budou potřebovat</a:t>
            </a:r>
            <a:r>
              <a:rPr lang="cs-CZ" altLang="zh-CN" sz="2000" dirty="0" smtClean="0"/>
              <a:t> </a:t>
            </a:r>
          </a:p>
          <a:p>
            <a:pPr indent="-609600">
              <a:spcBef>
                <a:spcPts val="0"/>
              </a:spcBef>
            </a:pPr>
            <a:r>
              <a:rPr lang="cs-CZ" altLang="zh-CN" sz="2000" b="1" dirty="0" smtClean="0"/>
              <a:t>   Skutečnost: </a:t>
            </a:r>
            <a:r>
              <a:rPr lang="cs-CZ" altLang="zh-CN" sz="2000" dirty="0" smtClean="0"/>
              <a:t>Učíme zastaralé obsahy, nepřemýšlíme o budoucnosti a tom, co bude potřeba</a:t>
            </a:r>
          </a:p>
          <a:p>
            <a:pPr indent="-609600">
              <a:spcBef>
                <a:spcPts val="0"/>
              </a:spcBef>
            </a:pPr>
            <a:endParaRPr lang="cs-CZ" altLang="zh-CN" sz="2000" dirty="0" smtClean="0"/>
          </a:p>
          <a:p>
            <a:pPr indent="-609600">
              <a:spcBef>
                <a:spcPts val="0"/>
              </a:spcBef>
            </a:pPr>
            <a:r>
              <a:rPr lang="cs-CZ" altLang="zh-CN" sz="2000" b="1" dirty="0" smtClean="0"/>
              <a:t>II. </a:t>
            </a:r>
            <a:r>
              <a:rPr lang="cs-CZ" altLang="cs-CZ" sz="2000" b="1" dirty="0" smtClean="0"/>
              <a:t>Stereotyp:</a:t>
            </a:r>
            <a:r>
              <a:rPr lang="cs-CZ" altLang="cs-CZ" sz="2000" dirty="0" smtClean="0"/>
              <a:t> Víme jak učit. Metody jsou založeny na vědeckých poznatcích</a:t>
            </a:r>
            <a:endParaRPr lang="cs-CZ" altLang="zh-CN" sz="2000" dirty="0" smtClean="0"/>
          </a:p>
          <a:p>
            <a:pPr indent="-609600">
              <a:spcBef>
                <a:spcPts val="0"/>
              </a:spcBef>
            </a:pPr>
            <a:r>
              <a:rPr lang="cs-CZ" altLang="zh-CN" sz="2000" dirty="0" smtClean="0"/>
              <a:t>    </a:t>
            </a:r>
            <a:r>
              <a:rPr lang="cs-CZ" altLang="zh-CN" sz="2000" b="1" dirty="0" smtClean="0"/>
              <a:t>Skutečnost:</a:t>
            </a:r>
            <a:r>
              <a:rPr lang="cs-CZ" altLang="zh-CN" sz="2000" dirty="0" smtClean="0"/>
              <a:t> Učíme vadnými metodami, nerespektujeme nové poznatky kognitivních věd</a:t>
            </a:r>
          </a:p>
          <a:p>
            <a:pPr indent="-609600">
              <a:spcBef>
                <a:spcPts val="0"/>
              </a:spcBef>
            </a:pPr>
            <a:endParaRPr lang="cs-CZ" altLang="zh-CN" sz="2000" dirty="0" smtClean="0"/>
          </a:p>
          <a:p>
            <a:pPr indent="-609600">
              <a:spcBef>
                <a:spcPts val="0"/>
              </a:spcBef>
            </a:pPr>
            <a:r>
              <a:rPr lang="cs-CZ" altLang="zh-CN" sz="2000" b="1" dirty="0" smtClean="0"/>
              <a:t>III. </a:t>
            </a:r>
            <a:r>
              <a:rPr lang="cs-CZ" altLang="cs-CZ" sz="2000" b="1" dirty="0" smtClean="0"/>
              <a:t>Stereotyp: </a:t>
            </a:r>
            <a:r>
              <a:rPr lang="cs-CZ" altLang="cs-CZ" sz="2000" dirty="0" smtClean="0"/>
              <a:t>Děti umějí to, co mají umět</a:t>
            </a:r>
            <a:r>
              <a:rPr lang="cs-CZ" altLang="cs-CZ" sz="2000" b="1" dirty="0" smtClean="0"/>
              <a:t> </a:t>
            </a:r>
          </a:p>
          <a:p>
            <a:pPr indent="-609600">
              <a:spcBef>
                <a:spcPts val="0"/>
              </a:spcBef>
            </a:pPr>
            <a:r>
              <a:rPr lang="cs-CZ" altLang="zh-CN" sz="2000" b="1" dirty="0" smtClean="0"/>
              <a:t>     Skutečnost:</a:t>
            </a:r>
            <a:r>
              <a:rPr lang="cs-CZ" altLang="zh-CN" sz="2000" dirty="0" smtClean="0"/>
              <a:t> Nedosahujeme stanovených výsledků ani z poloviny</a:t>
            </a:r>
          </a:p>
          <a:p>
            <a:pPr indent="-609600">
              <a:spcBef>
                <a:spcPts val="0"/>
              </a:spcBef>
            </a:pPr>
            <a:endParaRPr lang="cs-CZ" altLang="zh-CN" sz="2000" b="1" dirty="0" smtClean="0"/>
          </a:p>
          <a:p>
            <a:pPr indent="-609600">
              <a:spcBef>
                <a:spcPts val="0"/>
              </a:spcBef>
            </a:pPr>
            <a:r>
              <a:rPr lang="cs-CZ" altLang="zh-CN" sz="2000" b="1" dirty="0" smtClean="0"/>
              <a:t>IV. </a:t>
            </a:r>
            <a:r>
              <a:rPr lang="cs-CZ" altLang="cs-CZ" sz="2000" b="1" dirty="0" smtClean="0"/>
              <a:t>Stereotyp:</a:t>
            </a:r>
            <a:r>
              <a:rPr lang="cs-CZ" altLang="cs-CZ" sz="2000" dirty="0" smtClean="0"/>
              <a:t> Hlavním zdrojem našeho vzdělání je škola</a:t>
            </a:r>
            <a:r>
              <a:rPr lang="cs-CZ" altLang="zh-CN" sz="2000" dirty="0" smtClean="0"/>
              <a:t> </a:t>
            </a:r>
          </a:p>
          <a:p>
            <a:pPr indent="-609600">
              <a:spcBef>
                <a:spcPts val="0"/>
              </a:spcBef>
            </a:pPr>
            <a:r>
              <a:rPr lang="cs-CZ" altLang="zh-CN" sz="2000" dirty="0" smtClean="0"/>
              <a:t>     </a:t>
            </a:r>
            <a:r>
              <a:rPr lang="cs-CZ" altLang="zh-CN" sz="2000" b="1" dirty="0" smtClean="0"/>
              <a:t>Skutečnost:</a:t>
            </a:r>
            <a:r>
              <a:rPr lang="cs-CZ" altLang="zh-CN" sz="2000" dirty="0" smtClean="0"/>
              <a:t> Svět vzdělává! Čím dál víc vytlačuje škole</a:t>
            </a:r>
          </a:p>
          <a:p>
            <a:pPr>
              <a:spcBef>
                <a:spcPts val="0"/>
              </a:spcBef>
            </a:pPr>
            <a:endParaRPr lang="cs-CZ" sz="2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215900" y="1425575"/>
            <a:ext cx="712081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152650" algn="l"/>
              </a:tabLst>
            </a:pPr>
            <a:r>
              <a:rPr lang="cs-CZ" altLang="zh-CN" sz="3200" b="1" dirty="0">
                <a:latin typeface="+mn-lt"/>
              </a:rPr>
              <a:t>Hlavní problém: </a:t>
            </a:r>
          </a:p>
          <a:p>
            <a:pPr>
              <a:tabLst>
                <a:tab pos="2152650" algn="l"/>
              </a:tabLst>
            </a:pPr>
            <a:r>
              <a:rPr lang="cs-CZ" altLang="zh-CN" sz="3200" b="1" dirty="0">
                <a:latin typeface="+mn-lt"/>
              </a:rPr>
              <a:t>Vzdát se představy jednotné školy</a:t>
            </a:r>
          </a:p>
          <a:p>
            <a:pPr>
              <a:tabLst>
                <a:tab pos="2152650" algn="l"/>
              </a:tabLst>
            </a:pPr>
            <a:endParaRPr lang="cs-CZ" altLang="zh-CN" sz="3200" b="1" dirty="0">
              <a:latin typeface="+mn-lt"/>
            </a:endParaRPr>
          </a:p>
          <a:p>
            <a:pPr>
              <a:tabLst>
                <a:tab pos="2152650" algn="l"/>
              </a:tabLst>
            </a:pPr>
            <a:r>
              <a:rPr lang="cs-CZ" altLang="zh-CN" sz="2800" dirty="0">
                <a:latin typeface="+mn-lt"/>
              </a:rPr>
              <a:t>Mnozí (většina!) myslí, že jejich názor na vzdělávání je jediný správný a že mají právo ho nutit ostatním. </a:t>
            </a:r>
          </a:p>
          <a:p>
            <a:pPr>
              <a:tabLst>
                <a:tab pos="2152650" algn="l"/>
              </a:tabLst>
            </a:pPr>
            <a:endParaRPr lang="cs-CZ" altLang="zh-CN" sz="2800" dirty="0">
              <a:latin typeface="+mn-lt"/>
            </a:endParaRPr>
          </a:p>
          <a:p>
            <a:pPr>
              <a:tabLst>
                <a:tab pos="2152650" algn="l"/>
              </a:tabLst>
            </a:pPr>
            <a:endParaRPr lang="cs-CZ" altLang="zh-CN" sz="2800" dirty="0">
              <a:latin typeface="+mn-lt"/>
            </a:endParaRPr>
          </a:p>
          <a:p>
            <a:pPr>
              <a:tabLst>
                <a:tab pos="2152650" algn="l"/>
              </a:tabLst>
            </a:pPr>
            <a:r>
              <a:rPr lang="cs-CZ" altLang="zh-CN" sz="2800" dirty="0">
                <a:latin typeface="+mn-lt"/>
              </a:rPr>
              <a:t>Problém je tak s lidmi, kteří přesně ví, k čemu má škola být, </a:t>
            </a:r>
            <a:r>
              <a:rPr lang="cs-CZ" altLang="zh-CN" sz="2800" b="1" dirty="0" smtClean="0">
                <a:latin typeface="+mn-lt"/>
              </a:rPr>
              <a:t>a </a:t>
            </a:r>
            <a:r>
              <a:rPr lang="cs-CZ" altLang="zh-CN" sz="2800" b="1" dirty="0">
                <a:latin typeface="+mn-lt"/>
              </a:rPr>
              <a:t>jsou připraveni vnucovat to ostatním</a:t>
            </a:r>
            <a:r>
              <a:rPr lang="cs-CZ" altLang="zh-CN" dirty="0">
                <a:latin typeface="+mn-lt"/>
              </a:rPr>
              <a:t>.</a:t>
            </a:r>
            <a:endParaRPr lang="cs-CZ" altLang="zh-CN" sz="3200" b="1" dirty="0">
              <a:latin typeface="+mn-lt"/>
            </a:endParaRPr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457200" y="187102"/>
            <a:ext cx="8229600" cy="10096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 to je kvalitní škola?</a:t>
            </a: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Obálka titulu Morálka lidské mys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280" y="3786692"/>
            <a:ext cx="2027720" cy="307130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 kvalitní škola?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70648" y="1600200"/>
            <a:ext cx="8216152" cy="4525963"/>
          </a:xfrm>
        </p:spPr>
        <p:txBody>
          <a:bodyPr/>
          <a:lstStyle/>
          <a:p>
            <a:pPr algn="just"/>
            <a:r>
              <a:rPr lang="cs-CZ" sz="2800" dirty="0" smtClean="0"/>
              <a:t>Kvalitní škola je ta, která umí dobře popsat své vize, hodnoty, procesy apod., které jsou ve vzdělávání klíčové a v praxi se </a:t>
            </a:r>
            <a:r>
              <a:rPr lang="cs-CZ" sz="2800" b="1" dirty="0" smtClean="0">
                <a:solidFill>
                  <a:srgbClr val="0066A4"/>
                </a:solidFill>
              </a:rPr>
              <a:t>upřímně</a:t>
            </a:r>
            <a:r>
              <a:rPr lang="cs-CZ" sz="2800" dirty="0" smtClean="0"/>
              <a:t> snaží je naplnit. Jsem rád, že žijeme v pluralitní společnosti a nemáme jen „jednu kvalitu“.</a:t>
            </a:r>
          </a:p>
          <a:p>
            <a:pPr algn="r"/>
            <a:r>
              <a:rPr lang="cs-CZ" sz="2800" i="1" dirty="0" smtClean="0"/>
              <a:t>JIŘÍ NĚMEC, </a:t>
            </a:r>
          </a:p>
          <a:p>
            <a:pPr algn="r"/>
            <a:r>
              <a:rPr lang="cs-CZ" sz="2800" i="1" dirty="0" smtClean="0"/>
              <a:t>děkan Pedagogické fakulty </a:t>
            </a:r>
          </a:p>
          <a:p>
            <a:pPr algn="r"/>
            <a:r>
              <a:rPr lang="cs-CZ" sz="2800" i="1" dirty="0" smtClean="0"/>
              <a:t>Masarykovy univerzity v Brně</a:t>
            </a:r>
          </a:p>
          <a:p>
            <a:pPr algn="just"/>
            <a:endParaRPr lang="cs-CZ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15900" y="1425575"/>
            <a:ext cx="86280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152650" algn="l"/>
              </a:tabLst>
            </a:pPr>
            <a:r>
              <a:rPr lang="cs-CZ" dirty="0">
                <a:latin typeface="+mn-lt"/>
              </a:rPr>
              <a:t>Nesouhlasím s tím, co říkáte, ale budu do smrti bránit vaše právo to říkat.</a:t>
            </a:r>
          </a:p>
          <a:p>
            <a:pPr>
              <a:tabLst>
                <a:tab pos="2152650" algn="l"/>
              </a:tabLst>
            </a:pPr>
            <a:r>
              <a:rPr lang="cs-CZ" dirty="0" smtClean="0">
                <a:latin typeface="+mn-lt"/>
              </a:rPr>
              <a:t> </a:t>
            </a:r>
          </a:p>
          <a:p>
            <a:pPr>
              <a:tabLst>
                <a:tab pos="2152650" algn="l"/>
              </a:tabLst>
            </a:pPr>
            <a:r>
              <a:rPr lang="cs-CZ" dirty="0" err="1" smtClean="0">
                <a:latin typeface="+mn-lt"/>
              </a:rPr>
              <a:t>Voltaire</a:t>
            </a:r>
            <a:endParaRPr lang="cs-CZ" dirty="0">
              <a:latin typeface="+mn-lt"/>
            </a:endParaRPr>
          </a:p>
          <a:p>
            <a:pPr>
              <a:tabLst>
                <a:tab pos="2152650" algn="l"/>
              </a:tabLst>
            </a:pPr>
            <a:endParaRPr lang="cs-CZ" altLang="zh-CN" dirty="0">
              <a:solidFill>
                <a:srgbClr val="FF3300"/>
              </a:solidFill>
              <a:latin typeface="+mn-lt"/>
            </a:endParaRPr>
          </a:p>
          <a:p>
            <a:pPr>
              <a:tabLst>
                <a:tab pos="2152650" algn="l"/>
              </a:tabLst>
            </a:pPr>
            <a:endParaRPr lang="cs-CZ" altLang="zh-CN" dirty="0">
              <a:solidFill>
                <a:srgbClr val="FF3300"/>
              </a:solidFill>
              <a:latin typeface="+mn-lt"/>
            </a:endParaRPr>
          </a:p>
          <a:p>
            <a:pPr>
              <a:tabLst>
                <a:tab pos="2152650" algn="l"/>
              </a:tabLst>
            </a:pPr>
            <a:r>
              <a:rPr lang="cs-CZ" altLang="zh-CN" b="1" dirty="0">
                <a:latin typeface="+mn-lt"/>
              </a:rPr>
              <a:t>Nelíbí se mi vaše pojetí školy, ale </a:t>
            </a:r>
            <a:r>
              <a:rPr lang="cs-CZ" altLang="zh-CN" b="1">
                <a:latin typeface="+mn-lt"/>
              </a:rPr>
              <a:t>budu </a:t>
            </a:r>
            <a:r>
              <a:rPr lang="cs-CZ" altLang="zh-CN" b="1" smtClean="0">
                <a:latin typeface="+mn-lt"/>
              </a:rPr>
              <a:t>hájit </a:t>
            </a:r>
            <a:r>
              <a:rPr lang="cs-CZ" altLang="zh-CN" b="1" dirty="0">
                <a:latin typeface="+mn-lt"/>
              </a:rPr>
              <a:t>vaše</a:t>
            </a:r>
            <a:r>
              <a:rPr lang="cs-CZ" altLang="zh-CN" dirty="0">
                <a:latin typeface="+mn-lt"/>
              </a:rPr>
              <a:t> </a:t>
            </a:r>
            <a:r>
              <a:rPr lang="cs-CZ" altLang="zh-CN" b="1" dirty="0">
                <a:latin typeface="+mn-lt"/>
              </a:rPr>
              <a:t>právo posílat to takové školy své děti (Ale ne moje!).</a:t>
            </a:r>
          </a:p>
          <a:p>
            <a:pPr>
              <a:tabLst>
                <a:tab pos="2152650" algn="l"/>
              </a:tabLst>
            </a:pPr>
            <a:endParaRPr lang="cs-CZ" altLang="zh-CN" dirty="0" smtClean="0">
              <a:latin typeface="+mn-lt"/>
            </a:endParaRPr>
          </a:p>
          <a:p>
            <a:pPr>
              <a:tabLst>
                <a:tab pos="2152650" algn="l"/>
              </a:tabLst>
            </a:pPr>
            <a:r>
              <a:rPr lang="cs-CZ" altLang="zh-CN" dirty="0" smtClean="0">
                <a:latin typeface="+mn-lt"/>
              </a:rPr>
              <a:t>Šteffl </a:t>
            </a:r>
            <a:r>
              <a:rPr lang="cs-CZ" altLang="zh-CN" dirty="0" smtClean="0">
                <a:latin typeface="+mn-lt"/>
                <a:sym typeface="Wingdings" pitchFamily="2" charset="2"/>
              </a:rPr>
              <a:t></a:t>
            </a:r>
            <a:endParaRPr lang="cs-CZ" altLang="zh-CN" sz="3200" b="1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3375" y="3592513"/>
            <a:ext cx="839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33797" name="Picture 2" descr="http://cdn.static-economist.com/sites/default/files/imagecache/original-size/images/print-edition/20170114_SRC3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5" y="0"/>
            <a:ext cx="5781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3334871"/>
            <a:ext cx="2891118" cy="2791292"/>
          </a:xfrm>
        </p:spPr>
        <p:txBody>
          <a:bodyPr/>
          <a:lstStyle/>
          <a:p>
            <a:r>
              <a:rPr lang="cs-CZ" sz="2000" dirty="0" smtClean="0"/>
              <a:t>http://www.</a:t>
            </a:r>
            <a:r>
              <a:rPr lang="cs-CZ" sz="2000" dirty="0" err="1" smtClean="0"/>
              <a:t>economist.com</a:t>
            </a:r>
            <a:r>
              <a:rPr lang="cs-CZ" sz="2000" dirty="0" smtClean="0"/>
              <a:t>/</a:t>
            </a:r>
            <a:r>
              <a:rPr lang="cs-CZ" sz="2000" dirty="0" err="1" smtClean="0"/>
              <a:t>news</a:t>
            </a:r>
            <a:r>
              <a:rPr lang="cs-CZ" sz="2000" dirty="0" smtClean="0"/>
              <a:t>/</a:t>
            </a:r>
            <a:r>
              <a:rPr lang="cs-CZ" sz="2000" dirty="0" err="1" smtClean="0"/>
              <a:t>special</a:t>
            </a:r>
            <a:r>
              <a:rPr lang="cs-CZ" sz="2000" dirty="0" smtClean="0"/>
              <a:t>-report/21714171-</a:t>
            </a:r>
            <a:r>
              <a:rPr lang="cs-CZ" sz="2000" dirty="0" err="1" smtClean="0"/>
              <a:t>companies</a:t>
            </a:r>
            <a:r>
              <a:rPr lang="cs-CZ" sz="2000" dirty="0" smtClean="0"/>
              <a:t>-are-</a:t>
            </a:r>
            <a:r>
              <a:rPr lang="cs-CZ" sz="2000" dirty="0" err="1" smtClean="0"/>
              <a:t>embracing</a:t>
            </a:r>
            <a:r>
              <a:rPr lang="cs-CZ" sz="2000" dirty="0" smtClean="0"/>
              <a:t>-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-</a:t>
            </a:r>
            <a:r>
              <a:rPr lang="cs-CZ" sz="2000" dirty="0" err="1" smtClean="0"/>
              <a:t>core</a:t>
            </a:r>
            <a:r>
              <a:rPr lang="cs-CZ" sz="2000" dirty="0" smtClean="0"/>
              <a:t>-</a:t>
            </a:r>
            <a:r>
              <a:rPr lang="cs-CZ" sz="2000" dirty="0" err="1" smtClean="0"/>
              <a:t>skill</a:t>
            </a:r>
            <a:r>
              <a:rPr lang="cs-CZ" sz="2000" dirty="0" smtClean="0"/>
              <a:t>-</a:t>
            </a:r>
            <a:r>
              <a:rPr lang="cs-CZ" sz="2000" dirty="0" err="1" smtClean="0"/>
              <a:t>what</a:t>
            </a:r>
            <a:r>
              <a:rPr lang="cs-CZ" sz="2000" dirty="0" smtClean="0"/>
              <a:t>-</a:t>
            </a:r>
            <a:r>
              <a:rPr lang="cs-CZ" sz="2000" dirty="0" err="1" smtClean="0"/>
              <a:t>employers</a:t>
            </a:r>
            <a:r>
              <a:rPr lang="cs-CZ" sz="2000" dirty="0" smtClean="0"/>
              <a:t>-</a:t>
            </a:r>
            <a:r>
              <a:rPr lang="cs-CZ" sz="2000" dirty="0" err="1" smtClean="0"/>
              <a:t>can</a:t>
            </a:r>
            <a:r>
              <a:rPr lang="cs-CZ" sz="2000" dirty="0" smtClean="0"/>
              <a:t>-do-</a:t>
            </a:r>
            <a:r>
              <a:rPr lang="cs-CZ" sz="2000" dirty="0" err="1" smtClean="0"/>
              <a:t>encourage</a:t>
            </a:r>
            <a:r>
              <a:rPr lang="cs-CZ" sz="2000" dirty="0" smtClean="0"/>
              <a:t>-</a:t>
            </a:r>
            <a:r>
              <a:rPr lang="cs-CZ" sz="2000" dirty="0" err="1" smtClean="0"/>
              <a:t>their</a:t>
            </a: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_prezentace">
  <a:themeElements>
    <a:clrScheme name="Scio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00B0F0"/>
      </a:accent2>
      <a:accent3>
        <a:srgbClr val="FEB2FF"/>
      </a:accent3>
      <a:accent4>
        <a:srgbClr val="FE19FF"/>
      </a:accent4>
      <a:accent5>
        <a:srgbClr val="4BACC6"/>
      </a:accent5>
      <a:accent6>
        <a:srgbClr val="548DD4"/>
      </a:accent6>
      <a:hlink>
        <a:srgbClr val="FE19FF"/>
      </a:hlink>
      <a:folHlink>
        <a:srgbClr val="5F0060"/>
      </a:folHlink>
    </a:clrScheme>
    <a:fontScheme name="Scio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10183C"/>
        </a:dk1>
        <a:lt1>
          <a:srgbClr val="FFFFFF"/>
        </a:lt1>
        <a:dk2>
          <a:srgbClr val="10183C"/>
        </a:dk2>
        <a:lt2>
          <a:srgbClr val="808080"/>
        </a:lt2>
        <a:accent1>
          <a:srgbClr val="97C00E"/>
        </a:accent1>
        <a:accent2>
          <a:srgbClr val="97C00E"/>
        </a:accent2>
        <a:accent3>
          <a:srgbClr val="FFFFFF"/>
        </a:accent3>
        <a:accent4>
          <a:srgbClr val="0C1332"/>
        </a:accent4>
        <a:accent5>
          <a:srgbClr val="C9DCAA"/>
        </a:accent5>
        <a:accent6>
          <a:srgbClr val="88AE0C"/>
        </a:accent6>
        <a:hlink>
          <a:srgbClr val="97C00E"/>
        </a:hlink>
        <a:folHlink>
          <a:srgbClr val="97C0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10183C"/>
        </a:dk1>
        <a:lt1>
          <a:srgbClr val="FFFFFF"/>
        </a:lt1>
        <a:dk2>
          <a:srgbClr val="10183C"/>
        </a:dk2>
        <a:lt2>
          <a:srgbClr val="808080"/>
        </a:lt2>
        <a:accent1>
          <a:srgbClr val="97C00E"/>
        </a:accent1>
        <a:accent2>
          <a:srgbClr val="97C00E"/>
        </a:accent2>
        <a:accent3>
          <a:srgbClr val="FFFFFF"/>
        </a:accent3>
        <a:accent4>
          <a:srgbClr val="0C1332"/>
        </a:accent4>
        <a:accent5>
          <a:srgbClr val="C9DCAA"/>
        </a:accent5>
        <a:accent6>
          <a:srgbClr val="88AE0C"/>
        </a:accent6>
        <a:hlink>
          <a:srgbClr val="10183C"/>
        </a:hlink>
        <a:folHlink>
          <a:srgbClr val="97C0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00123D"/>
        </a:dk1>
        <a:lt1>
          <a:srgbClr val="FFFFFF"/>
        </a:lt1>
        <a:dk2>
          <a:srgbClr val="00123D"/>
        </a:dk2>
        <a:lt2>
          <a:srgbClr val="808080"/>
        </a:lt2>
        <a:accent1>
          <a:srgbClr val="97BE0D"/>
        </a:accent1>
        <a:accent2>
          <a:srgbClr val="97BE0D"/>
        </a:accent2>
        <a:accent3>
          <a:srgbClr val="FFFFFF"/>
        </a:accent3>
        <a:accent4>
          <a:srgbClr val="000E33"/>
        </a:accent4>
        <a:accent5>
          <a:srgbClr val="C9DBAA"/>
        </a:accent5>
        <a:accent6>
          <a:srgbClr val="88AC0B"/>
        </a:accent6>
        <a:hlink>
          <a:srgbClr val="00123D"/>
        </a:hlink>
        <a:folHlink>
          <a:srgbClr val="97BE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3" id="{C166CEC0-1E39-48B4-BB1D-830C41F67770}" vid="{46EE084F-A5F6-4F65-8D94-79508284FFF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9970</TotalTime>
  <Words>1617</Words>
  <Application>Microsoft Office PowerPoint</Application>
  <PresentationFormat>Předvádění na obrazovce (4:3)</PresentationFormat>
  <Paragraphs>279</Paragraphs>
  <Slides>58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MM_prezentace</vt:lpstr>
      <vt:lpstr>Snímek 1</vt:lpstr>
      <vt:lpstr>Snímek 2</vt:lpstr>
      <vt:lpstr>Moje otázky</vt:lpstr>
      <vt:lpstr>Co to je kvalitní škola?</vt:lpstr>
      <vt:lpstr>Snímek 5</vt:lpstr>
      <vt:lpstr>Snímek 6</vt:lpstr>
      <vt:lpstr>Co to je kvalitní škola?</vt:lpstr>
      <vt:lpstr>Snímek 8</vt:lpstr>
      <vt:lpstr>Snímek 9</vt:lpstr>
      <vt:lpstr>ScioŠkoly</vt:lpstr>
      <vt:lpstr>Změna je pro nás trvalý stav</vt:lpstr>
      <vt:lpstr>ScioŠkoly</vt:lpstr>
      <vt:lpstr>Historie, současnost a budoucnost</vt:lpstr>
      <vt:lpstr>Historie, současnost a budoucnost</vt:lpstr>
      <vt:lpstr>Hledáme 40 průvodců</vt:lpstr>
      <vt:lpstr>ScioŠkoly školám</vt:lpstr>
      <vt:lpstr>Na zelené louce</vt:lpstr>
      <vt:lpstr>Cíle, hodnoty a  pedagogické zásady  ScioŠkol   </vt:lpstr>
      <vt:lpstr>Jeden z cílů - Studijní autonomie</vt:lpstr>
      <vt:lpstr>Hodnoty – Pevný bod</vt:lpstr>
      <vt:lpstr>10 zásad práce ScioŠkol</vt:lpstr>
      <vt:lpstr>Poznatky kognitivních věd</vt:lpstr>
      <vt:lpstr>1. Děti se chtějí a umějí učit</vt:lpstr>
      <vt:lpstr>1. Děti se chtějí a umějí učit</vt:lpstr>
      <vt:lpstr>Snímek 25</vt:lpstr>
      <vt:lpstr>10. My víme, že o učení toho hodně nevíme</vt:lpstr>
      <vt:lpstr>10. My víme, že o učení toho hodně nevíme</vt:lpstr>
      <vt:lpstr>Snímek 28</vt:lpstr>
      <vt:lpstr>10. My víme, že o učení toho hodně nevíme</vt:lpstr>
      <vt:lpstr>Snímek 30</vt:lpstr>
      <vt:lpstr>10. My víme, že o učení toho hodně nevíme</vt:lpstr>
      <vt:lpstr>Do školy budou vaše děti chodit jen jednou</vt:lpstr>
      <vt:lpstr>Platný rámcový vzdělávací program ČR uvádí např.:</vt:lpstr>
      <vt:lpstr>Co si přejí rodiče – jaké by měly být jejich děti a co by  měly umět (anketa Scio):</vt:lpstr>
      <vt:lpstr>Dotazy</vt:lpstr>
      <vt:lpstr> Děkuji Vám za pozornost!</vt:lpstr>
      <vt:lpstr>Staré nátěry a stereotypy</vt:lpstr>
      <vt:lpstr>Hodnoty</vt:lpstr>
      <vt:lpstr>Svoboda</vt:lpstr>
      <vt:lpstr>Morálka</vt:lpstr>
      <vt:lpstr>Aktivita</vt:lpstr>
      <vt:lpstr>Optimismus</vt:lpstr>
      <vt:lpstr>Odvaha</vt:lpstr>
      <vt:lpstr>Otevřenost</vt:lpstr>
      <vt:lpstr>Výkon ne</vt:lpstr>
      <vt:lpstr>Zásady</vt:lpstr>
      <vt:lpstr>Každé dítě je jedinečné</vt:lpstr>
      <vt:lpstr>Otevřenost světu mimo školu</vt:lpstr>
      <vt:lpstr>Rozmanité a motivující prostředí</vt:lpstr>
      <vt:lpstr>Směrující prostředí</vt:lpstr>
      <vt:lpstr>Snímek 51</vt:lpstr>
      <vt:lpstr>Bezpečné a přívětivé prostředí</vt:lpstr>
      <vt:lpstr>Hlavním aktérem učení má být dítě</vt:lpstr>
      <vt:lpstr>Zpětná vazba, ne známky</vt:lpstr>
      <vt:lpstr>Zóna nejbližšího vývoje</vt:lpstr>
      <vt:lpstr>Školství ≠ vzdělávání</vt:lpstr>
      <vt:lpstr>Potěmkinova vesnice III. – máme výsledky</vt:lpstr>
      <vt:lpstr>Potěmkinova vesnice - shrnutí</vt:lpstr>
    </vt:vector>
  </TitlesOfParts>
  <Company>www.scio.cz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Fixní platy a odměny 2010/2011</dc:title>
  <dc:creator>jkrticka</dc:creator>
  <cp:lastModifiedBy>Ondrej</cp:lastModifiedBy>
  <cp:revision>339</cp:revision>
  <dcterms:created xsi:type="dcterms:W3CDTF">2010-09-09T08:19:36Z</dcterms:created>
  <dcterms:modified xsi:type="dcterms:W3CDTF">2017-04-04T23:37:49Z</dcterms:modified>
</cp:coreProperties>
</file>