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62" r:id="rId4"/>
    <p:sldId id="280" r:id="rId5"/>
    <p:sldId id="259" r:id="rId6"/>
    <p:sldId id="260" r:id="rId7"/>
    <p:sldId id="279" r:id="rId8"/>
    <p:sldId id="266" r:id="rId9"/>
    <p:sldId id="271" r:id="rId10"/>
    <p:sldId id="272" r:id="rId11"/>
    <p:sldId id="273" r:id="rId12"/>
    <p:sldId id="274" r:id="rId13"/>
    <p:sldId id="276" r:id="rId14"/>
  </p:sldIdLst>
  <p:sldSz cx="9144000" cy="6858000" type="screen4x3"/>
  <p:notesSz cx="9945688" cy="6858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68" autoAdjust="0"/>
  </p:normalViewPr>
  <p:slideViewPr>
    <p:cSldViewPr>
      <p:cViewPr>
        <p:scale>
          <a:sx n="78" d="100"/>
          <a:sy n="78" d="100"/>
        </p:scale>
        <p:origin x="-11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1398" y="-96"/>
      </p:cViewPr>
      <p:guideLst>
        <p:guide orient="horz" pos="216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61D35-9462-4C99-9B18-93ACF6E2E140}" type="datetimeFigureOut">
              <a:rPr lang="cs-CZ" smtClean="0"/>
              <a:t>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9678-E489-4A11-AA8E-D24775A98F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9678-E489-4A11-AA8E-D24775A98F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17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0B20-2063-413F-B07A-57CA8E9174FC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533F-7849-4DB8-AD98-304F50731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2357-D7D8-4653-A730-FE34F7278996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FBA2C-88B5-45BE-93EF-6FB86382F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CBE2-EE5F-4125-B61D-9211C8267ED2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2704-1968-4E24-B6E7-1433E4ED6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3097-A785-4BBD-9DCB-4104702A800A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4D9C-B5BC-440A-AA26-0E3D01BA7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2A4C-FFEB-4C78-B230-22EFEE7C11DC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7281-F1CA-4F0B-96CE-D1240C8F4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B70C-1E21-44C0-85C7-C4A785A91129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EA9D-442A-4EEA-B97B-85F927794F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B182-D56D-4CEB-AC79-7CBB84179B1C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1477-0B9E-435C-BB89-9150293F74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E5B5-6813-4BA3-BCDD-F34FF69DEF8C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F41B-8B83-4C06-8A8F-A3D6105B0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78E0-B195-4E9B-A320-36DC199AF5D2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F557-9F4D-42B6-BC12-F9443F1F94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D18E-DA72-456B-A78A-5FA23CA68181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B912-5439-4A1B-8B69-6051BE50D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9CC2-BE79-4E62-A232-C1F357DFBDEB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34E9-5EB8-40C9-96B6-69885EC01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AC852-DC4D-437E-A1CF-52EF70877920}" type="datetimeFigureOut">
              <a:rPr lang="cs-CZ"/>
              <a:pPr>
                <a:defRPr/>
              </a:pPr>
              <a:t>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21934-6B2B-42D3-B879-92A74BAD2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van.smolka@seznam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5053" cy="1512168"/>
          </a:xfrm>
        </p:spPr>
        <p:txBody>
          <a:bodyPr/>
          <a:lstStyle/>
          <a:p>
            <a:r>
              <a:rPr lang="cs-CZ" sz="4000" b="1" dirty="0" smtClean="0"/>
              <a:t>Vývoj nebo výcvik ?</a:t>
            </a:r>
            <a:br>
              <a:rPr lang="cs-CZ" sz="4000" b="1" dirty="0" smtClean="0"/>
            </a:br>
            <a:r>
              <a:rPr lang="cs-CZ" sz="2400" b="1" dirty="0" smtClean="0"/>
              <a:t>Má být vzdělávání jen k tomu, abychom se něco naučili?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7696264" cy="137998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Ivan Smolka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17032"/>
            <a:ext cx="2746254" cy="2075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800" dirty="0" smtClean="0"/>
              <a:t>Metodické, sociální a osobnostní kompetence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dirty="0"/>
              <a:t>Snažíme se o rozvoj </a:t>
            </a:r>
            <a:r>
              <a:rPr lang="cs-CZ" sz="1800" b="1" dirty="0"/>
              <a:t>obecných metodických, sociálních a osobnostních </a:t>
            </a:r>
            <a:r>
              <a:rPr lang="cs-CZ" sz="1800" b="1" dirty="0" smtClean="0"/>
              <a:t>kompetencí</a:t>
            </a:r>
            <a:r>
              <a:rPr lang="cs-CZ" sz="18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/>
              <a:t>Některé </a:t>
            </a:r>
            <a:r>
              <a:rPr lang="cs-CZ" sz="1800" dirty="0"/>
              <a:t>příklady toho, co v žácích cíleně pěstujeme: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- </a:t>
            </a:r>
            <a:r>
              <a:rPr lang="cs-CZ" sz="1800" dirty="0"/>
              <a:t>práce s textem a </a:t>
            </a:r>
            <a:r>
              <a:rPr lang="cs-CZ" sz="1800" dirty="0" smtClean="0"/>
              <a:t>informacemi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samostatné </a:t>
            </a:r>
            <a:r>
              <a:rPr lang="cs-CZ" sz="1800" dirty="0" smtClean="0"/>
              <a:t>práce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komunikace a prezentace na </a:t>
            </a:r>
            <a:r>
              <a:rPr lang="cs-CZ" sz="1800" dirty="0" smtClean="0"/>
              <a:t>veřejnosti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- </a:t>
            </a:r>
            <a:r>
              <a:rPr lang="cs-CZ" sz="1800" dirty="0"/>
              <a:t>dotahovat věci do </a:t>
            </a:r>
            <a:r>
              <a:rPr lang="cs-CZ" sz="1800" dirty="0" smtClean="0"/>
              <a:t>konce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pozornost, pečlivost, důslednost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aplikovat své znalosti v praxi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nebát se neznámých situací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komunikace s jinými typy lidí (sociální praktikum)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zkušenosti se světem práce (profesní praktikum)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tvůrčí přístup k řešení problémů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aktivní přístup k řešení problémů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prožívání a chápání umění – výtvarného, hudebního, pohybového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utváření společenství a spolupodílení se na řešení a nesení věcí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utváření pracovních týmů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……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426"/>
            <a:ext cx="8229600" cy="612325"/>
          </a:xfrm>
        </p:spPr>
        <p:txBody>
          <a:bodyPr/>
          <a:lstStyle/>
          <a:p>
            <a:pPr algn="l"/>
            <a:r>
              <a:rPr lang="cs-CZ" sz="2800" dirty="0" smtClean="0"/>
              <a:t>Výsledky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752528"/>
          </a:xfrm>
        </p:spPr>
        <p:txBody>
          <a:bodyPr/>
          <a:lstStyle/>
          <a:p>
            <a:pPr marL="0" indent="0">
              <a:buNone/>
            </a:pPr>
            <a:r>
              <a:rPr lang="cs-CZ" sz="1900" dirty="0"/>
              <a:t>Část lidí </a:t>
            </a:r>
            <a:r>
              <a:rPr lang="cs-CZ" sz="1900" dirty="0" smtClean="0"/>
              <a:t>se domnívá, </a:t>
            </a:r>
            <a:r>
              <a:rPr lang="cs-CZ" sz="1900" dirty="0"/>
              <a:t>že vzdělávání, které rozvíjí osobnost žáka, nemá výsledky, že se děti nic nenaučí. Ale to je nesmysl. Když je dobře prováděné, je daleko efektivnější i v oblasti </a:t>
            </a:r>
            <a:r>
              <a:rPr lang="cs-CZ" sz="1900" dirty="0" smtClean="0"/>
              <a:t>znalostí</a:t>
            </a:r>
            <a:r>
              <a:rPr lang="cs-CZ" sz="1900" dirty="0"/>
              <a:t>:</a:t>
            </a:r>
            <a:endParaRPr lang="cs-CZ" sz="1900" dirty="0" smtClean="0"/>
          </a:p>
          <a:p>
            <a:pPr>
              <a:spcBef>
                <a:spcPts val="600"/>
              </a:spcBef>
            </a:pPr>
            <a:r>
              <a:rPr lang="cs-CZ" sz="1900" dirty="0" smtClean="0"/>
              <a:t>ze </a:t>
            </a:r>
            <a:r>
              <a:rPr lang="cs-CZ" sz="1900" dirty="0"/>
              <a:t>základní waldorfské školy v Praze, kde jsem pracoval, se opakovaně dostávalo 40-50 % absolventů na </a:t>
            </a:r>
            <a:r>
              <a:rPr lang="cs-CZ" sz="1900" dirty="0" err="1"/>
              <a:t>gymnazia</a:t>
            </a:r>
            <a:r>
              <a:rPr lang="cs-CZ" sz="1900" dirty="0"/>
              <a:t>, přičemž pražský průměr byl 10-12 %. </a:t>
            </a:r>
            <a:endParaRPr lang="cs-CZ" sz="1900" dirty="0" smtClean="0"/>
          </a:p>
          <a:p>
            <a:r>
              <a:rPr lang="cs-CZ" sz="1900" dirty="0"/>
              <a:t>a</a:t>
            </a:r>
            <a:r>
              <a:rPr lang="cs-CZ" sz="1900" dirty="0" smtClean="0"/>
              <a:t>bsolventi </a:t>
            </a:r>
            <a:r>
              <a:rPr lang="cs-CZ" sz="1900" dirty="0"/>
              <a:t>pražského waldorfského lycea se v roce 2011 (</a:t>
            </a:r>
            <a:r>
              <a:rPr lang="cs-CZ" sz="1900" dirty="0" smtClean="0"/>
              <a:t>jediný rok kdy bylo zveřejněno pořadí) umístili </a:t>
            </a:r>
            <a:r>
              <a:rPr lang="cs-CZ" sz="1900" dirty="0"/>
              <a:t>na 1.místě v ČR mezi středními odbornými školami ve státní maturitě, absolventi semilského waldorfského lycea byli první v Libereckém kraji. </a:t>
            </a:r>
            <a:endParaRPr lang="cs-CZ" sz="1900" dirty="0" smtClean="0"/>
          </a:p>
          <a:p>
            <a:r>
              <a:rPr lang="cs-CZ" sz="1900" dirty="0" smtClean="0"/>
              <a:t>podle </a:t>
            </a:r>
            <a:r>
              <a:rPr lang="cs-CZ" sz="1900" dirty="0"/>
              <a:t>průzkumu v Německu v r. 2009 byla nezaměstnanost waldorfských absolventů pouze čtvrtinová oproti celoněmeckému průměru. </a:t>
            </a:r>
            <a:r>
              <a:rPr lang="cs-CZ" sz="1900" dirty="0" smtClean="0"/>
              <a:t>Podobná čísla jsou i z Dánska.</a:t>
            </a:r>
          </a:p>
          <a:p>
            <a:r>
              <a:rPr lang="cs-CZ" sz="1900" dirty="0" smtClean="0"/>
              <a:t>i nezaměstnanost </a:t>
            </a:r>
            <a:r>
              <a:rPr lang="cs-CZ" sz="1900" dirty="0"/>
              <a:t>absolventů oboru Kombinované lyceum (který je realizován na pražském Waldorfském lyceu)  je velmi nízká. Např. v r. 2014 byla 1,7%, zatímco u ostatních SOŠ byla 11,6% a u </a:t>
            </a:r>
            <a:r>
              <a:rPr lang="cs-CZ" sz="1900" dirty="0" err="1"/>
              <a:t>gymnazií</a:t>
            </a:r>
            <a:r>
              <a:rPr lang="cs-CZ" sz="1900" dirty="0"/>
              <a:t> 4,4%.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pPr algn="l"/>
            <a:r>
              <a:rPr lang="cs-CZ" sz="2800" dirty="0" smtClean="0"/>
              <a:t>Má být vzdělávání k tomu, abychom se něco naučili? Nebo k tomu, abychom se někým stali?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7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900" dirty="0" smtClean="0"/>
              <a:t>J. A. Komenský formuloval pro vzdělávajícího se (rozvíjejícího se) člověka 3 úkoly: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sz="1900" dirty="0"/>
              <a:t>p</a:t>
            </a:r>
            <a:r>
              <a:rPr lang="cs-CZ" sz="1900" dirty="0" smtClean="0"/>
              <a:t>oznej svět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sz="1900" dirty="0"/>
              <a:t>o</a:t>
            </a:r>
            <a:r>
              <a:rPr lang="cs-CZ" sz="1900" dirty="0" smtClean="0"/>
              <a:t>vládni sebe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sz="1900" dirty="0"/>
              <a:t>p</a:t>
            </a:r>
            <a:r>
              <a:rPr lang="cs-CZ" sz="1900" dirty="0" smtClean="0"/>
              <a:t>ovznes se k Bohu</a:t>
            </a:r>
          </a:p>
          <a:p>
            <a:pPr marL="0" indent="0">
              <a:lnSpc>
                <a:spcPct val="130000"/>
              </a:lnSpc>
              <a:spcBef>
                <a:spcPts val="1800"/>
              </a:spcBef>
              <a:buNone/>
            </a:pPr>
            <a:r>
              <a:rPr lang="cs-CZ" sz="1900" dirty="0" smtClean="0"/>
              <a:t>Naše tradiční vzdělávání se dosud zabývalo především prvním úkolem.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1900" dirty="0" smtClean="0"/>
              <a:t>Pokusy o reformu směrem ke kompetencím </a:t>
            </a:r>
            <a:r>
              <a:rPr lang="cs-CZ" sz="1900" dirty="0" smtClean="0"/>
              <a:t>se zabývají druhým úkolem. </a:t>
            </a:r>
            <a:r>
              <a:rPr lang="cs-CZ" sz="1900" dirty="0" smtClean="0"/>
              <a:t>Ale tam by neměly končit 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1900" dirty="0" smtClean="0"/>
              <a:t>Měli bychom si opět vzpomenout na 3</a:t>
            </a:r>
            <a:r>
              <a:rPr lang="cs-CZ" sz="1900" dirty="0" smtClean="0"/>
              <a:t>. úkol</a:t>
            </a:r>
            <a:r>
              <a:rPr lang="cs-CZ" sz="1900" dirty="0" smtClean="0"/>
              <a:t>.  A začít znovu pojímat vzdělávání jako podporu rozvoje člověka v jeho celistvosti a přirozenosti.</a:t>
            </a:r>
          </a:p>
        </p:txBody>
      </p:sp>
    </p:spTree>
    <p:extLst>
      <p:ext uri="{BB962C8B-B14F-4D97-AF65-F5344CB8AC3E}">
        <p14:creationId xmlns:p14="http://schemas.microsoft.com/office/powerpoint/2010/main" val="8097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2859614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3200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ivan.smolka@seznam.cz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528176" y="548680"/>
            <a:ext cx="7845053" cy="648072"/>
          </a:xfrm>
        </p:spPr>
        <p:txBody>
          <a:bodyPr/>
          <a:lstStyle/>
          <a:p>
            <a:pPr algn="l"/>
            <a:r>
              <a:rPr lang="cs-CZ" sz="2800" dirty="0" smtClean="0"/>
              <a:t>Jak vzdělávat 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908721"/>
            <a:ext cx="7696264" cy="144015"/>
          </a:xfrm>
        </p:spPr>
        <p:txBody>
          <a:bodyPr rtlCol="0">
            <a:normAutofit fontScale="25000" lnSpcReduction="2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539552" y="1166296"/>
            <a:ext cx="7920880" cy="571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endParaRPr lang="cs-CZ" sz="400" dirty="0" smtClean="0">
              <a:latin typeface="+mj-lt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latin typeface="+mj-lt"/>
              </a:rPr>
              <a:t>Od </a:t>
            </a:r>
            <a:r>
              <a:rPr lang="cs-CZ" sz="2000" dirty="0">
                <a:latin typeface="+mj-lt"/>
              </a:rPr>
              <a:t>původního ideálu vzdělávání jako prostředku k dosažení harmonie a krásy ducha, duše a těla jsme se zejména v posledních 200 letech hodně vzdálili. Z výchovy a vzdělávání se stal spíše výcvik ke konkrétním znalostem, dovednostem a rolím, ne podpora rozvoje člověka v jeho celistvosti a přirozenosti (lidství). </a:t>
            </a:r>
            <a:endParaRPr lang="cs-CZ" sz="2000" dirty="0" smtClean="0">
              <a:latin typeface="+mj-lt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000" dirty="0" smtClean="0">
                <a:latin typeface="+mn-lt"/>
              </a:rPr>
              <a:t>Mechanické 19. a 20.století vytvářely podobnou pedagogiku, představu, že dítě je prázdná nádoba, do které po vhodných dávkách něco nalijeme.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000" dirty="0">
                <a:latin typeface="+mn-lt"/>
              </a:rPr>
              <a:t>N</a:t>
            </a:r>
            <a:r>
              <a:rPr lang="cs-CZ" sz="2000" dirty="0" smtClean="0">
                <a:latin typeface="+mn-lt"/>
              </a:rPr>
              <a:t>ebo počítač, který naprogramujeme a on pak bude plnit zadaný program.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sz="2000" dirty="0" smtClean="0">
                <a:latin typeface="+mn-lt"/>
              </a:rPr>
              <a:t>Člověk jako stroj, který jen vhodně nastavíme a „seštelujeme“.</a:t>
            </a:r>
          </a:p>
          <a:p>
            <a:pPr>
              <a:lnSpc>
                <a:spcPct val="130000"/>
              </a:lnSpc>
            </a:pPr>
            <a:r>
              <a:rPr lang="cs-CZ" sz="2000" dirty="0" smtClean="0">
                <a:latin typeface="+mj-lt"/>
                <a:ea typeface="Calibri"/>
              </a:rPr>
              <a:t>Vzdělávání </a:t>
            </a:r>
            <a:r>
              <a:rPr lang="cs-CZ" sz="2000" dirty="0">
                <a:latin typeface="+mj-lt"/>
                <a:ea typeface="Calibri"/>
              </a:rPr>
              <a:t>typu „cvičená opice“, </a:t>
            </a:r>
            <a:r>
              <a:rPr lang="cs-CZ" sz="2000" dirty="0" smtClean="0">
                <a:latin typeface="+mj-lt"/>
                <a:ea typeface="Calibri"/>
              </a:rPr>
              <a:t>které vede </a:t>
            </a:r>
            <a:r>
              <a:rPr lang="cs-CZ" sz="2000" dirty="0">
                <a:latin typeface="+mj-lt"/>
                <a:ea typeface="Calibri"/>
              </a:rPr>
              <a:t>žáky především ke splňování omezeného výseku požadavků místo jejich skutečného a všestranného rozvoje.</a:t>
            </a:r>
          </a:p>
          <a:p>
            <a:pPr>
              <a:lnSpc>
                <a:spcPct val="130000"/>
              </a:lnSpc>
            </a:pPr>
            <a:endParaRPr lang="cs-CZ" sz="19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4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44016"/>
          </a:xfrm>
        </p:spPr>
        <p:txBody>
          <a:bodyPr/>
          <a:lstStyle/>
          <a:p>
            <a:pPr algn="l"/>
            <a:r>
              <a:rPr lang="cs-CZ" sz="2800" dirty="0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620688"/>
            <a:ext cx="7920880" cy="5433469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2000" dirty="0" smtClean="0"/>
              <a:t>Ale svět se změnil, je potřeba si znovu položit základní otázky: 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cs-CZ" sz="2000" dirty="0" smtClean="0"/>
              <a:t>Je dítě </a:t>
            </a:r>
            <a:r>
              <a:rPr lang="cs-CZ" sz="2000" dirty="0"/>
              <a:t>objektem nebo subjektem </a:t>
            </a:r>
            <a:r>
              <a:rPr lang="cs-CZ" sz="2000" dirty="0" smtClean="0"/>
              <a:t>vzdělávání?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cs-CZ" sz="2000" dirty="0" smtClean="0"/>
              <a:t>Je vzděláváno </a:t>
            </a:r>
            <a:r>
              <a:rPr lang="cs-CZ" sz="2000" dirty="0"/>
              <a:t>nebo se </a:t>
            </a:r>
            <a:r>
              <a:rPr lang="cs-CZ" sz="2000" dirty="0" smtClean="0"/>
              <a:t>vzdělává?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cs-CZ" sz="2000" dirty="0" smtClean="0"/>
              <a:t>Budeme </a:t>
            </a:r>
            <a:r>
              <a:rPr lang="cs-CZ" sz="2000" dirty="0"/>
              <a:t>vzdělávat </a:t>
            </a:r>
            <a:r>
              <a:rPr lang="cs-CZ" sz="2000" dirty="0" smtClean="0"/>
              <a:t>děti i nadále tak, </a:t>
            </a:r>
            <a:r>
              <a:rPr lang="cs-CZ" sz="2000" dirty="0"/>
              <a:t>aby </a:t>
            </a:r>
            <a:r>
              <a:rPr lang="cs-CZ" sz="2000" dirty="0" smtClean="0"/>
              <a:t>vhodně zapadly do našeho stávajícího systému (který se ale velmi rychle proměňuje),  nebo </a:t>
            </a:r>
            <a:r>
              <a:rPr lang="cs-CZ" sz="2000" dirty="0"/>
              <a:t>upřednostníme hledisko osobnostně </a:t>
            </a:r>
            <a:r>
              <a:rPr lang="cs-CZ" sz="2000" dirty="0" smtClean="0"/>
              <a:t>rozvojové? 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cs-CZ" sz="2000" dirty="0" smtClean="0"/>
              <a:t>Je vzdělání státní </a:t>
            </a:r>
            <a:r>
              <a:rPr lang="cs-CZ" sz="2000" dirty="0"/>
              <a:t>zakázka, </a:t>
            </a:r>
            <a:r>
              <a:rPr lang="cs-CZ" sz="2000" dirty="0" smtClean="0"/>
              <a:t>nebo </a:t>
            </a:r>
            <a:r>
              <a:rPr lang="cs-CZ" sz="2000" dirty="0"/>
              <a:t>lidské </a:t>
            </a:r>
            <a:r>
              <a:rPr lang="cs-CZ" sz="2000" dirty="0" smtClean="0"/>
              <a:t>právo?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cs-CZ" sz="2000" dirty="0" smtClean="0"/>
              <a:t>Nemělo by dítě mít </a:t>
            </a:r>
            <a:r>
              <a:rPr lang="cs-CZ" sz="2000" dirty="0"/>
              <a:t>právo na rozvíjení všech svých potenciálů, </a:t>
            </a:r>
            <a:r>
              <a:rPr lang="cs-CZ" sz="2000" dirty="0" smtClean="0"/>
              <a:t>aby pak mohlo </a:t>
            </a:r>
            <a:r>
              <a:rPr lang="cs-CZ" sz="2000" dirty="0"/>
              <a:t>v životě něco </a:t>
            </a:r>
            <a:r>
              <a:rPr lang="cs-CZ" sz="2000" dirty="0" smtClean="0"/>
              <a:t>vytvořit</a:t>
            </a:r>
            <a:r>
              <a:rPr lang="cs-CZ" sz="2000" dirty="0"/>
              <a:t>, vymyslet, zrealizovat, najít svou vlastní </a:t>
            </a:r>
            <a:r>
              <a:rPr lang="cs-CZ" sz="2000" dirty="0" smtClean="0"/>
              <a:t>cestu</a:t>
            </a:r>
            <a:r>
              <a:rPr lang="cs-CZ" sz="2000" dirty="0"/>
              <a:t>?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pPr algn="l"/>
            <a:r>
              <a:rPr lang="cs-CZ" sz="2800" dirty="0"/>
              <a:t>Pokus o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000" dirty="0" smtClean="0"/>
              <a:t>V 90-tých letech tu byly dokonce tendence </a:t>
            </a:r>
            <a:r>
              <a:rPr lang="cs-CZ" sz="2000" dirty="0"/>
              <a:t>k reformě </a:t>
            </a:r>
            <a:r>
              <a:rPr lang="cs-CZ" sz="2000" dirty="0" smtClean="0"/>
              <a:t>vzdělávání, začalo se mluvit o kompetencích. </a:t>
            </a:r>
            <a:endParaRPr lang="cs-CZ" sz="2000" dirty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2000" dirty="0"/>
              <a:t>Jenže učitelům nikdo nevysvětlil, jak by mělo takové vzdělávání vypadat, a úředníci sepisující Rámcové vzdělávací </a:t>
            </a:r>
            <a:r>
              <a:rPr lang="cs-CZ" sz="2000" dirty="0" smtClean="0"/>
              <a:t>programy </a:t>
            </a:r>
            <a:r>
              <a:rPr lang="cs-CZ" sz="2000" dirty="0"/>
              <a:t>si rozvojové vzdělávání také nedovedli představit. 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2000" dirty="0"/>
              <a:t>Reforma se nepovedla, naopak stále sílí opačný trend – snaha utužit tradiční pojetí vzdělávání prostřednictvím jednotných osnov, jednotných testů, přijímaček a maturit, dosahovat výsledků represí a strachem z neúspěchu. </a:t>
            </a:r>
            <a:endParaRPr lang="cs-CZ" sz="2000" dirty="0" smtClean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2000" dirty="0" smtClean="0"/>
              <a:t>Ale </a:t>
            </a:r>
            <a:r>
              <a:rPr lang="cs-CZ" sz="2000" dirty="0"/>
              <a:t>to už dnes fungovat nemůže, je to cesta tak 30 let </a:t>
            </a:r>
            <a:r>
              <a:rPr lang="cs-CZ" sz="2000" dirty="0" smtClean="0"/>
              <a:t>zpátky.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206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648072"/>
          </a:xfrm>
        </p:spPr>
        <p:txBody>
          <a:bodyPr/>
          <a:lstStyle/>
          <a:p>
            <a:pPr algn="l"/>
            <a:r>
              <a:rPr lang="cs-CZ" sz="2800" dirty="0" smtClean="0"/>
              <a:t>Zásadní změna je vlastně jednoduchá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21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 smtClean="0"/>
              <a:t>Nemusíme nic složitého vymýšlet.  </a:t>
            </a:r>
            <a:r>
              <a:rPr lang="cs-CZ" sz="2000" b="1" dirty="0" smtClean="0"/>
              <a:t>Stačí </a:t>
            </a:r>
            <a:r>
              <a:rPr lang="cs-CZ" sz="2000" b="1" dirty="0"/>
              <a:t>změnit pořadí důrazů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2000" dirty="0" smtClean="0"/>
              <a:t>Dnes</a:t>
            </a:r>
            <a:r>
              <a:rPr lang="cs-CZ" sz="2000" dirty="0"/>
              <a:t> je na většině škol hlavním tématem „</a:t>
            </a:r>
            <a:r>
              <a:rPr lang="cs-CZ" sz="2000" i="1" dirty="0"/>
              <a:t>Co máme naučit?“, </a:t>
            </a:r>
            <a:r>
              <a:rPr lang="cs-CZ" sz="2000" dirty="0"/>
              <a:t>s tím, že se tím samozřejmě také v žákovi něco rozvine.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2000" dirty="0" smtClean="0"/>
              <a:t>Tou </a:t>
            </a:r>
            <a:r>
              <a:rPr lang="cs-CZ" sz="2000" dirty="0"/>
              <a:t>zásadní změnou přístupu je přestat spoléhat na to, že rozvoj schopností a vlastností se </a:t>
            </a:r>
            <a:r>
              <a:rPr lang="cs-CZ" sz="2000" dirty="0" err="1"/>
              <a:t>uděje</a:t>
            </a:r>
            <a:r>
              <a:rPr lang="cs-CZ" sz="2000" dirty="0"/>
              <a:t> jaksi mimochodem, v druhém plánu nebo mimo školu.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2000" dirty="0" smtClean="0"/>
              <a:t>Znamená </a:t>
            </a:r>
            <a:r>
              <a:rPr lang="cs-CZ" sz="2000" dirty="0"/>
              <a:t>to </a:t>
            </a:r>
            <a:r>
              <a:rPr lang="cs-CZ" sz="2000" b="1" dirty="0" smtClean="0"/>
              <a:t>dát rozvoj </a:t>
            </a:r>
            <a:r>
              <a:rPr lang="cs-CZ" sz="2000" b="1" dirty="0"/>
              <a:t>schopností a vlastností (rozvoj člověka) do 1. plánu </a:t>
            </a:r>
            <a:r>
              <a:rPr lang="cs-CZ" sz="2000" b="1" dirty="0" smtClean="0"/>
              <a:t>, </a:t>
            </a:r>
            <a:r>
              <a:rPr lang="cs-CZ" sz="2000" dirty="0" smtClean="0"/>
              <a:t>začít se ptát </a:t>
            </a:r>
            <a:r>
              <a:rPr lang="cs-CZ" sz="2000" i="1" dirty="0" smtClean="0"/>
              <a:t>„Co máme rozvinout?“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2000" dirty="0" smtClean="0"/>
              <a:t>Pak se </a:t>
            </a:r>
            <a:r>
              <a:rPr lang="cs-CZ" sz="2000" dirty="0" smtClean="0"/>
              <a:t>dostaneme k tomu, co je to člověk, že má fyzickou, duševní a duchovní stránku,  co tyto stránky potřebují. Dostaneme se k </a:t>
            </a:r>
            <a:r>
              <a:rPr lang="cs-CZ" sz="2000" dirty="0" smtClean="0"/>
              <a:t>tomu, čím se zabývá i waldorfská pedagogika: myšlením, cítěním a vůlí, vzděláváním hlavy, srdce i rukou, komunikací a sociálními aspekty společenství.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cs-CZ" sz="2000" dirty="0" smtClean="0"/>
              <a:t>Cest </a:t>
            </a:r>
            <a:r>
              <a:rPr lang="cs-CZ" sz="2000" dirty="0" smtClean="0"/>
              <a:t>je určitě mnoho, ale musíme se jimi vydat.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936104"/>
          </a:xfrm>
        </p:spPr>
        <p:txBody>
          <a:bodyPr/>
          <a:lstStyle/>
          <a:p>
            <a:pPr algn="l"/>
            <a:r>
              <a:rPr lang="cs-CZ" sz="3200" dirty="0" smtClean="0"/>
              <a:t>Waldorfské lyceum v Praze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6"/>
          </a:xfrm>
        </p:spPr>
        <p:txBody>
          <a:bodyPr rtlCol="0">
            <a:norm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Na změně pořadí důrazů jsme postavili naši školu – </a:t>
            </a:r>
            <a:r>
              <a:rPr lang="cs-CZ" sz="1900" dirty="0" smtClean="0"/>
              <a:t>Waldorfské lyceum </a:t>
            </a:r>
            <a:r>
              <a:rPr lang="cs-CZ" sz="1900" dirty="0"/>
              <a:t>v Praze. </a:t>
            </a:r>
            <a:endParaRPr lang="cs-CZ" sz="1900" dirty="0" smtClean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 smtClean="0"/>
              <a:t>Naší </a:t>
            </a:r>
            <a:r>
              <a:rPr lang="cs-CZ" sz="1900" dirty="0"/>
              <a:t>první otázkou je, co máme v mladých lidech věku středoškoláků </a:t>
            </a:r>
            <a:r>
              <a:rPr lang="cs-CZ" sz="1900" dirty="0" smtClean="0"/>
              <a:t>rozvinout. </a:t>
            </a:r>
            <a:r>
              <a:rPr lang="cs-CZ" sz="1900" dirty="0"/>
              <a:t>Až </a:t>
            </a:r>
            <a:r>
              <a:rPr lang="cs-CZ" sz="1900" dirty="0" smtClean="0"/>
              <a:t>ve druhém plánu </a:t>
            </a:r>
            <a:r>
              <a:rPr lang="cs-CZ" sz="1900" dirty="0"/>
              <a:t>je, že to děláme </a:t>
            </a:r>
            <a:r>
              <a:rPr lang="cs-CZ" sz="1900" dirty="0" smtClean="0"/>
              <a:t>také prostřednictvím </a:t>
            </a:r>
            <a:r>
              <a:rPr lang="cs-CZ" sz="1900" dirty="0"/>
              <a:t>nějaké učební látky.</a:t>
            </a:r>
            <a:r>
              <a:rPr lang="cs-CZ" sz="1900" i="1" dirty="0"/>
              <a:t> </a:t>
            </a:r>
            <a:endParaRPr lang="cs-CZ" sz="1900" dirty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Vývojová hlediska a témata jsou </a:t>
            </a:r>
            <a:r>
              <a:rPr lang="cs-CZ" sz="1900" dirty="0" smtClean="0"/>
              <a:t>východiskem i pro </a:t>
            </a:r>
            <a:r>
              <a:rPr lang="cs-CZ" sz="1900" dirty="0"/>
              <a:t>učební plán. </a:t>
            </a:r>
            <a:r>
              <a:rPr lang="cs-CZ" sz="1900" dirty="0" smtClean="0"/>
              <a:t>Např. v oblasti rozvoje vlastního myšlení jsem se ho pokusil shrnout do následující tabulky 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 smtClean="0"/>
              <a:t>V tabulce vymezená témata </a:t>
            </a:r>
            <a:r>
              <a:rPr lang="cs-CZ" sz="1900" dirty="0"/>
              <a:t>a otázky se snaží </a:t>
            </a:r>
            <a:r>
              <a:rPr lang="cs-CZ" sz="1900" dirty="0" smtClean="0"/>
              <a:t>v jednotlivých ročnících reflektovat </a:t>
            </a:r>
            <a:r>
              <a:rPr lang="cs-CZ" sz="1900" dirty="0"/>
              <a:t>všechny předměty a projekty, které realizujeme.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742834" cy="936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75024"/>
              </p:ext>
            </p:extLst>
          </p:nvPr>
        </p:nvGraphicFramePr>
        <p:xfrm>
          <a:off x="0" y="-20912"/>
          <a:ext cx="9144000" cy="6987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20"/>
                <a:gridCol w="2223120"/>
                <a:gridCol w="2223120"/>
                <a:gridCol w="2223120"/>
                <a:gridCol w="2223120"/>
              </a:tblGrid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spc="-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II</a:t>
                      </a:r>
                      <a:r>
                        <a:rPr lang="en-US" sz="1200" b="1" spc="-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V.</a:t>
                      </a:r>
                      <a:r>
                        <a:rPr lang="en-US" sz="1200" b="1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950">
                <a:tc>
                  <a:txBody>
                    <a:bodyPr/>
                    <a:lstStyle/>
                    <a:p>
                      <a:pPr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té</a:t>
                      </a:r>
                      <a:r>
                        <a:rPr lang="en-US" sz="1200" b="1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příčiny</a:t>
                      </a:r>
                      <a:r>
                        <a:rPr lang="en-US" sz="115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ěcí</a:t>
                      </a:r>
                      <a:r>
                        <a:rPr lang="en-US" sz="1150" b="1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b="1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b="1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endParaRPr lang="cs-CZ" sz="1150" b="0" dirty="0" smtClean="0">
                        <a:effectLst/>
                        <a:latin typeface="Calibri"/>
                        <a:ea typeface="Liberation Sans Narrow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nější</a:t>
                      </a:r>
                      <a:r>
                        <a:rPr lang="en-US" sz="1150" b="1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3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ěrnost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1117600" algn="l"/>
                        </a:tabLst>
                      </a:pP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nitřní</a:t>
                      </a:r>
                      <a:r>
                        <a:rPr lang="en-US" sz="1150" b="1" spc="10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způsob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myšlení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ětonázoro</a:t>
                      </a:r>
                      <a:r>
                        <a:rPr lang="en-US" sz="1150" b="1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b="1" spc="-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otázky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reali</a:t>
                      </a:r>
                      <a:r>
                        <a:rPr lang="en-US" sz="1150" b="1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ace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lastních</a:t>
                      </a:r>
                      <a:r>
                        <a:rPr lang="en-US" sz="1150" b="1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cílů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zapojení</a:t>
                      </a:r>
                      <a:r>
                        <a:rPr lang="en-US" sz="115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b="1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časného</a:t>
                      </a:r>
                      <a:r>
                        <a:rPr lang="en-US" sz="1150" b="1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77098">
                <a:tc>
                  <a:txBody>
                    <a:bodyPr/>
                    <a:lstStyle/>
                    <a:p>
                      <a:pPr marL="34925" marR="3048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charakter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struktura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tohoto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světa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temperamenty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prostor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orientace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určitá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danost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jsem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vržen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-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to, co je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objektivně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poznatelné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životní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situace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obraz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čitelnosti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impulsy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empatie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harmonie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která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co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můžeme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myslet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intenční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typy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setkání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někým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vrstvy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určité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napětí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něco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k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čemu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můžeme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přiblížit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počátek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vnitřního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pohybu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nějakého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směřování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jsem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sám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sebou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různé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pohledy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porovnávání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variant,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teorií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světonázorů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zohlednění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sociální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skupiny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to,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jaké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skupině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nacházím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to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formuje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mou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	 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individualitu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nasměrování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někam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cesta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vykonání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rámci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společenství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kterém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nacházím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vydávám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života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realizuji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933">
                <a:tc>
                  <a:txBody>
                    <a:bodyPr/>
                    <a:lstStyle/>
                    <a:p>
                      <a:pPr marL="34925" marR="11176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spočitatelnost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b="1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itelnos</a:t>
                      </a:r>
                      <a:r>
                        <a:rPr lang="en-US" sz="1150" b="1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poznatelnost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spc="-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ko</a:t>
                      </a:r>
                      <a:r>
                        <a:rPr lang="en-US" sz="1150" b="1" spc="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</a:t>
                      </a: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atelnos</a:t>
                      </a:r>
                      <a:r>
                        <a:rPr lang="en-US" sz="1150" b="1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93321">
                <a:tc>
                  <a:txBody>
                    <a:bodyPr/>
                    <a:lstStyle/>
                    <a:p>
                      <a:pPr marL="34925" marR="11176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hlavní otázky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usí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ínk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ožné</a:t>
                      </a:r>
                      <a:r>
                        <a:rPr lang="en-US" sz="1150" spc="2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nalézt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společné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áže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ědět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led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pulse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Proč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</a:t>
                      </a:r>
                      <a:r>
                        <a:rPr lang="en-US" sz="1150" spc="2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Proč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události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probíhaly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to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způsobe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lids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ého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2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sm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sl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lze</a:t>
                      </a:r>
                      <a:r>
                        <a:rPr lang="en-US" sz="1150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Které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poh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edu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ěřené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utečňují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idej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6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apojit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9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ota?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Kde</a:t>
                      </a:r>
                      <a:r>
                        <a:rPr lang="en-US" sz="1150" spc="20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ohu </a:t>
                      </a:r>
                      <a:r>
                        <a:rPr lang="en-US" sz="1150" spc="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použít </a:t>
                      </a:r>
                      <a:r>
                        <a:rPr lang="en-US" sz="1150" spc="2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8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chopnosti a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ednost?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Mohu</a:t>
                      </a:r>
                      <a:r>
                        <a:rPr lang="en-US" sz="1150" spc="-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já</a:t>
                      </a:r>
                      <a:r>
                        <a:rPr lang="en-US" sz="1150" spc="10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 </a:t>
                      </a:r>
                      <a:r>
                        <a:rPr lang="en-US" sz="1150" spc="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jednotli</a:t>
                      </a:r>
                      <a:r>
                        <a:rPr lang="en-US" sz="1150" spc="-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</a:t>
                      </a:r>
                      <a:r>
                        <a:rPr lang="en-US" sz="1150" spc="8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nějak 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 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ětě?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10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8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ážu </a:t>
                      </a:r>
                      <a:r>
                        <a:rPr lang="en-US" sz="1150" spc="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posta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7081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čem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pracujeme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5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</a:t>
                      </a:r>
                      <a:r>
                        <a:rPr lang="cs-CZ" sz="1150" baseline="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poro</a:t>
                      </a:r>
                      <a:r>
                        <a:rPr lang="en-US" sz="1150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ná</a:t>
                      </a:r>
                      <a:r>
                        <a:rPr lang="en-US" sz="1150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důsled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a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ínek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trie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polarity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pozice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or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onitostí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ech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teré</a:t>
                      </a:r>
                      <a:r>
                        <a:rPr lang="en-US" sz="1150" spc="18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ůže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ení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přez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ou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echanic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onstr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2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princi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přesnost</a:t>
                      </a:r>
                      <a:r>
                        <a:rPr lang="en-US" sz="1150" spc="1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obje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jasnost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lastního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posto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počátek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indi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iduální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ostatnosti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(a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)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anal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procesů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onečna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abst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aktní</a:t>
                      </a:r>
                      <a:r>
                        <a:rPr lang="en-US" sz="1150" spc="1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obr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zné</a:t>
                      </a:r>
                      <a:r>
                        <a:rPr lang="en-US" sz="1150" spc="1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pojmy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teré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ale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ůže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předsta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áření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prostředí</a:t>
                      </a:r>
                      <a:r>
                        <a:rPr lang="en-US" sz="1150" spc="2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člo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lids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zta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ciální</a:t>
                      </a:r>
                      <a:r>
                        <a:rPr lang="en-US" sz="1150" spc="9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nahlédnutí</a:t>
                      </a:r>
                      <a:r>
                        <a:rPr lang="en-US" sz="1150" spc="-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nitř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niternost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subje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roz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oj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patie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cítění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esta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ntéza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cel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souhrnné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přehle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procesy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sledo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budoucnost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9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dnešním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1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ideu</a:t>
                      </a:r>
                      <a:r>
                        <a:rPr lang="en-US" sz="1150" spc="18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ětonázoru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stano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pochopitelnost</a:t>
                      </a:r>
                      <a:r>
                        <a:rPr lang="en-US" sz="1150" spc="-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jednotli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společenst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spolupráce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dosažení</a:t>
                      </a:r>
                      <a:r>
                        <a:rPr lang="en-US" sz="1150" spc="1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cíle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x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ého</a:t>
                      </a:r>
                      <a:r>
                        <a:rPr lang="en-US" sz="1150" spc="1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ísta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společnosti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ladení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lastních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cílené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ostatná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ůle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sebepr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zentace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ání</a:t>
                      </a:r>
                      <a:r>
                        <a:rPr lang="en-US" sz="1150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esního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ěření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situace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ětě</a:t>
                      </a:r>
                      <a:r>
                        <a:rPr lang="en-US" sz="1150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</a:t>
                      </a:r>
                      <a:r>
                        <a:rPr lang="en-US" sz="1150" spc="10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osobní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budoucnost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řenost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přináší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ochota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přij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out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800" dirty="0" smtClean="0"/>
              <a:t>Naše další principy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 smtClean="0"/>
              <a:t>Koncentrované</a:t>
            </a:r>
            <a:r>
              <a:rPr lang="cs-CZ" sz="1800" dirty="0" smtClean="0"/>
              <a:t> </a:t>
            </a:r>
            <a:r>
              <a:rPr lang="cs-CZ" sz="1800" b="1" dirty="0" smtClean="0"/>
              <a:t>vyučování </a:t>
            </a:r>
            <a:r>
              <a:rPr lang="cs-CZ" sz="1800" dirty="0" smtClean="0"/>
              <a:t>- hlavní </a:t>
            </a:r>
            <a:r>
              <a:rPr lang="cs-CZ" sz="1800" dirty="0"/>
              <a:t>témata učební látky </a:t>
            </a:r>
            <a:r>
              <a:rPr lang="cs-CZ" sz="1800" dirty="0" smtClean="0"/>
              <a:t>(určená k </a:t>
            </a:r>
            <a:r>
              <a:rPr lang="cs-CZ" sz="1800" i="1" dirty="0" smtClean="0"/>
              <a:t>poznávání</a:t>
            </a:r>
            <a:r>
              <a:rPr lang="cs-CZ" sz="1800" dirty="0" smtClean="0"/>
              <a:t>) zpracováváme formou, </a:t>
            </a:r>
            <a:r>
              <a:rPr lang="cs-CZ" sz="1800" dirty="0"/>
              <a:t>tzv. </a:t>
            </a:r>
            <a:r>
              <a:rPr lang="cs-CZ" sz="1800" dirty="0" smtClean="0"/>
              <a:t>epoch. </a:t>
            </a:r>
            <a:r>
              <a:rPr lang="cs-CZ" sz="1800" dirty="0"/>
              <a:t>Epocha je souvislý dvouhodinový blok na začátku každého dne, v němž se po dobu 2-4 týdnů probírá jeden předmět. </a:t>
            </a:r>
            <a:r>
              <a:rPr lang="cs-CZ" sz="1800" dirty="0" smtClean="0"/>
              <a:t>Každá epocha má charakter samostatného projektu. Takovéto </a:t>
            </a:r>
            <a:r>
              <a:rPr lang="cs-CZ" sz="1800" dirty="0"/>
              <a:t>soustředěné učení a umožňuje důsledně pracovat na rozšiřování znalostí, vyzrávání schopností a prohlubování prožitků. 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cs-CZ" sz="1800" dirty="0"/>
              <a:t>Předměty vyžadující pravidelné </a:t>
            </a:r>
            <a:r>
              <a:rPr lang="cs-CZ" sz="1800" i="1" dirty="0"/>
              <a:t>procvičování</a:t>
            </a:r>
            <a:r>
              <a:rPr lang="cs-CZ" sz="1800" dirty="0"/>
              <a:t> se vyučují v průběhu celého roku v klasických 45 minutových vyučovacích hodinách</a:t>
            </a:r>
            <a:r>
              <a:rPr lang="cs-CZ" sz="1800" dirty="0" smtClean="0"/>
              <a:t>.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cs-CZ" sz="1800" dirty="0" smtClean="0"/>
              <a:t>Umělecké a praktické předměty jsou většinou sdružovány do různých bloků.</a:t>
            </a:r>
            <a:endParaRPr lang="cs-CZ" sz="1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1800" b="1" dirty="0" smtClean="0"/>
              <a:t>Exemplární </a:t>
            </a:r>
            <a:r>
              <a:rPr lang="cs-CZ" sz="1800" b="1" dirty="0"/>
              <a:t>pojetí</a:t>
            </a:r>
            <a:r>
              <a:rPr lang="cs-CZ" sz="1800" dirty="0"/>
              <a:t> </a:t>
            </a:r>
            <a:r>
              <a:rPr lang="cs-CZ" sz="1800" dirty="0" smtClean="0"/>
              <a:t>výuky - nezahlcujeme </a:t>
            </a:r>
            <a:r>
              <a:rPr lang="cs-CZ" sz="1800" dirty="0"/>
              <a:t>studenty encyklopedickými přehledy, ale věnujeme se hlouběji vybraným jevům - fenoménům - které následně zařazujeme do systémových souvislostí. Tak je možno dostat se i k jádru komplexních problémů a pochopit základní procesy, aniž bychom se ztratili a zabředli do detailů. Tento přístup rozvíjí i schopnost bádat a objevovat, odhalovat a formulovat problém, hledat různé varianty a postupy jeho řešení. </a:t>
            </a:r>
          </a:p>
          <a:p>
            <a:pPr marL="0" indent="0">
              <a:buNone/>
            </a:pPr>
            <a:endParaRPr lang="cs-CZ" sz="22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dirty="0" smtClean="0"/>
              <a:t>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476673"/>
            <a:ext cx="8229600" cy="564949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sz="1800" b="1" dirty="0" smtClean="0"/>
              <a:t>Objevitelské vyučování</a:t>
            </a:r>
            <a:r>
              <a:rPr lang="cs-CZ" sz="1800" dirty="0"/>
              <a:t> </a:t>
            </a:r>
            <a:r>
              <a:rPr lang="cs-CZ" sz="1800" dirty="0" smtClean="0"/>
              <a:t>- žákům </a:t>
            </a:r>
            <a:r>
              <a:rPr lang="cs-CZ" sz="1800" dirty="0"/>
              <a:t>nejsou poznatky sdělovány, ale přicházejí na ně spolu s učitelem.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Používáme </a:t>
            </a:r>
            <a:r>
              <a:rPr lang="cs-CZ" sz="1800" dirty="0"/>
              <a:t>tzv. </a:t>
            </a:r>
            <a:r>
              <a:rPr lang="cs-CZ" sz="1800" dirty="0" smtClean="0"/>
              <a:t>trojkrok:    Pozorování </a:t>
            </a:r>
            <a:r>
              <a:rPr lang="cs-CZ" sz="1800" dirty="0"/>
              <a:t>– </a:t>
            </a:r>
            <a:r>
              <a:rPr lang="cs-CZ" sz="1800" dirty="0" smtClean="0"/>
              <a:t>Popis </a:t>
            </a:r>
            <a:r>
              <a:rPr lang="cs-CZ" sz="1800" dirty="0"/>
              <a:t>– </a:t>
            </a:r>
            <a:r>
              <a:rPr lang="cs-CZ" sz="1800" dirty="0" smtClean="0"/>
              <a:t>Vyvozování </a:t>
            </a:r>
            <a:r>
              <a:rPr lang="cs-CZ" sz="1800" dirty="0"/>
              <a:t>závěrů.  </a:t>
            </a:r>
            <a:r>
              <a:rPr lang="cs-CZ" sz="1800" dirty="0" smtClean="0"/>
              <a:t>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- nejprve jde o pečlivé </a:t>
            </a:r>
            <a:r>
              <a:rPr lang="cs-CZ" sz="1800" dirty="0"/>
              <a:t>pozorování reality (fyzikální pokus, vykreslení dějinné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situace </a:t>
            </a:r>
            <a:r>
              <a:rPr lang="cs-CZ" sz="1800" dirty="0"/>
              <a:t>apod.).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- následuje </a:t>
            </a:r>
            <a:r>
              <a:rPr lang="cs-CZ" sz="1800" dirty="0"/>
              <a:t>důkladný popis toho, co jsme viděli, čeho jsme si všimli, a nastolení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otázek</a:t>
            </a:r>
            <a:r>
              <a:rPr lang="cs-CZ" sz="1800" dirty="0"/>
              <a:t>, aby mohli žáci do druhého dne přemýšlet, čeho by pozorované mohlo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být </a:t>
            </a:r>
            <a:r>
              <a:rPr lang="cs-CZ" sz="1800" dirty="0"/>
              <a:t>důsledkem, jaké jsou varianty </a:t>
            </a:r>
            <a:r>
              <a:rPr lang="cs-CZ" sz="1800" dirty="0" smtClean="0"/>
              <a:t>řešení apod.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- a </a:t>
            </a:r>
            <a:r>
              <a:rPr lang="cs-CZ" sz="1800" dirty="0"/>
              <a:t>teprve třetí fází (druhý den ráno) je vyvozování závěrů.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8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Žáci </a:t>
            </a:r>
            <a:r>
              <a:rPr lang="cs-CZ" sz="1800" dirty="0"/>
              <a:t>se tak podílí na řešení, mohou přicházet s vlastními náměty a pohledy na věc,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mají </a:t>
            </a:r>
            <a:r>
              <a:rPr lang="cs-CZ" sz="1800" dirty="0"/>
              <a:t>čas o tom přemýšlet, popř. si dohledávat informace.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8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</a:t>
            </a:r>
            <a:r>
              <a:rPr lang="cs-CZ" sz="1800" dirty="0"/>
              <a:t> Vedeme je tím k vlastnímu myšlení, ne jen přebírání myšlenek od </a:t>
            </a:r>
            <a:r>
              <a:rPr lang="cs-CZ" sz="1800" dirty="0" smtClean="0"/>
              <a:t>autorit.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1400"/>
              </a:spcBef>
              <a:buNone/>
            </a:pPr>
            <a:r>
              <a:rPr lang="cs-CZ" sz="1800" dirty="0" smtClean="0"/>
              <a:t> </a:t>
            </a:r>
            <a:r>
              <a:rPr lang="cs-CZ" sz="1800" b="1" dirty="0" smtClean="0"/>
              <a:t>Zásadním principem celostního vzdělávání je však kvalita učitele</a:t>
            </a:r>
            <a:r>
              <a:rPr lang="cs-CZ" sz="1800" dirty="0" smtClean="0"/>
              <a:t>. Ten musí být pro dítě vzorem a inspirací.  Komenský: „Lidství se člověk naučí pouze na člověku. </a:t>
            </a:r>
            <a:r>
              <a:rPr lang="cs-CZ" sz="1800" smtClean="0"/>
              <a:t>„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70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6322</TotalTime>
  <Words>1104</Words>
  <Application>Microsoft Office PowerPoint</Application>
  <PresentationFormat>Předvádění na obrazovce (4:3)</PresentationFormat>
  <Paragraphs>193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Vývoj nebo výcvik ? Má být vzdělávání jen k tomu, abychom se něco naučili?</vt:lpstr>
      <vt:lpstr>Jak vzdělávat ?</vt:lpstr>
      <vt:lpstr> </vt:lpstr>
      <vt:lpstr>Pokus o reformu</vt:lpstr>
      <vt:lpstr>Zásadní změna je vlastně jednoduchá</vt:lpstr>
      <vt:lpstr>Waldorfské lyceum v Praze</vt:lpstr>
      <vt:lpstr>Prezentace aplikace PowerPoint</vt:lpstr>
      <vt:lpstr>Naše další principy</vt:lpstr>
      <vt:lpstr> </vt:lpstr>
      <vt:lpstr>Metodické, sociální a osobnostní kompetence</vt:lpstr>
      <vt:lpstr>Výsledky</vt:lpstr>
      <vt:lpstr>Má být vzdělávání k tomu, abychom se něco naučili? Nebo k tomu, abychom se někým stali?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Waldorfské školy ve světě</dc:title>
  <dc:creator>smolka</dc:creator>
  <cp:lastModifiedBy>Tom laptop</cp:lastModifiedBy>
  <cp:revision>62</cp:revision>
  <cp:lastPrinted>2015-04-21T09:41:02Z</cp:lastPrinted>
  <dcterms:created xsi:type="dcterms:W3CDTF">2014-03-19T13:05:03Z</dcterms:created>
  <dcterms:modified xsi:type="dcterms:W3CDTF">2017-04-05T06:16:29Z</dcterms:modified>
</cp:coreProperties>
</file>